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260" r:id="rId9"/>
    <p:sldId id="271" r:id="rId10"/>
    <p:sldId id="306" r:id="rId11"/>
    <p:sldId id="276" r:id="rId12"/>
    <p:sldId id="280" r:id="rId13"/>
    <p:sldId id="278" r:id="rId14"/>
    <p:sldId id="281" r:id="rId15"/>
    <p:sldId id="282" r:id="rId16"/>
    <p:sldId id="279" r:id="rId17"/>
    <p:sldId id="283" r:id="rId18"/>
    <p:sldId id="286" r:id="rId19"/>
    <p:sldId id="284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7" r:id="rId29"/>
    <p:sldId id="298" r:id="rId30"/>
    <p:sldId id="296" r:id="rId31"/>
    <p:sldId id="299" r:id="rId32"/>
    <p:sldId id="303" r:id="rId33"/>
    <p:sldId id="300" r:id="rId34"/>
    <p:sldId id="301" r:id="rId35"/>
    <p:sldId id="304" r:id="rId36"/>
    <p:sldId id="302" r:id="rId37"/>
    <p:sldId id="307" r:id="rId38"/>
    <p:sldId id="308" r:id="rId39"/>
    <p:sldId id="309" r:id="rId40"/>
    <p:sldId id="310" r:id="rId41"/>
    <p:sldId id="312" r:id="rId42"/>
    <p:sldId id="311" r:id="rId43"/>
    <p:sldId id="313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AFA92-B27C-4DCA-BF80-45F91ACCD8F2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B0097-BF7F-4533-9C54-BE143E971D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60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97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6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729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255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671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60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4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6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26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97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952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11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504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824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576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59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296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702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986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479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09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843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746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17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402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593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1590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8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01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28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45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9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DFFC-19E8-43D2-BCB7-514660AE2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EB12A-5083-4B55-9275-746F5857D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56237-A61F-4F2A-9EFB-C35B5963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054D2-6797-4E44-99B9-F61B61E6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207DBA-DE48-4D58-BADC-10D1A1A3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66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869D5-CA9F-4022-A864-4B875B72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89F9D-4DAE-4221-821E-D98488ED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23BA97-DC02-44D6-BF31-B8AAAA77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42C42-561C-46A9-BCBE-F52138BF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41D9DE-7489-49D2-B75A-F71CB842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71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C89D010-C589-4198-AAF5-F588A25DE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FF7584-0F4A-48B0-8F84-EB41F8C9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9A8489-5168-4307-855C-6368977B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75D55-0847-4F05-93F6-71253ADB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22B64B-B46E-4174-9917-D7F9C564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09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C19F7-2402-4C6D-A994-A6185ACF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54DF77-6708-4F01-A905-AAD6B4F13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68FFF8-3D4F-4D41-A9DD-70EB4917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7AC51F-4648-45AB-AA55-32524CF4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A6A2F-5C9F-44E0-9135-97CEEF22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71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7E995-38E4-4DA3-9EF9-9EE91DE0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5BA20-AFEB-47FA-BBA7-F63AA29D6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F5E3E6-88F1-4375-BAF6-9B5D5F7C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31281-2D63-4E42-8205-167F6D77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109CBE-B7FA-48E7-B0E7-73A25C7A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13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62788-D47F-4388-8F3A-08A3B0C3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52B07-99D2-4A01-A518-CEB39151B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5FEED6-DAD6-4689-B4E2-332F02F48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B7561A-1909-426B-B4DE-0E13B5ED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AC631B-771A-498C-94DC-B5732DF0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BB7C4F-91F8-4451-9170-E57030D9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D6753-65C5-4656-81DD-C9BA7DAA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08EDC9-F5D3-4F82-8A47-091E43D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962901-34F2-4A90-9D36-8737BEADE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5B3800-27A1-4165-9E55-9D0D2154B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B4F794-782C-496E-AB22-7C5A685AB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DCC665-CA38-438A-8094-55E1E6BB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E47E88-1B20-4575-9B68-E0574A8C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4A2C5DA-06E4-4A7F-9036-C7722763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80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434B12-4D90-43D7-B587-D790D587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E40332-EDAA-421A-BAE2-EA0E38E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4E5CAF-7BDE-47A2-B2F5-A7D3A307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C5CEB6-3A80-47CA-9D75-6A0E94E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74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AA3DAC-4A30-4282-ACC4-6D634E0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828A38-47B4-4360-8018-68B1CD54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795A34-06AE-4B1D-9226-5BE8FE2B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39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8111D-A229-4219-B784-0D15D2D5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576AFF-D9B7-4B4A-9653-31A9609BF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67EFAE-51F7-4F7C-BEE1-97F377A95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F5818B-E914-4FCB-8E2C-82591CC7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FEB2D3-1D68-4CA5-9242-B9929A9D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5D30B9-9359-4ED1-816C-2C540703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55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637B1-B768-40EA-998B-B5E2B2B3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2A8FC1-F179-4404-A91C-17C1DBC0F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AC1B18-A49C-4697-BA36-854AACE25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DC3284-50CE-4287-811F-D0621C54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F87D08-CC9A-4D79-9CDA-97511DB5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6119A8-E2DC-4EA4-96E4-B55082EB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68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7DA9809-44DE-414E-8DB7-07A30023E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50FB88-C02A-47A4-BF8B-D8A6C5CB5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30C3E2-92F3-4401-964C-00FF239C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84EF-6EA2-41CC-BB26-6BA2615AC7DD}" type="datetimeFigureOut">
              <a:rPr lang="fr-FR" smtClean="0"/>
              <a:t>06/01/2019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64074A-6ABF-4F54-8B0F-9C8F49C3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B54A58-7841-4668-A952-9A67125B1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AFFEF-0E75-499C-8BCC-402EC0ED4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0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ltk.org/" TargetMode="Externa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38.sv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38.sv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1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228C9045-B5EC-4B17-A372-904BBC2EE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F524A0-8CD4-49BA-A8CC-8F505D380610}"/>
              </a:ext>
            </a:extLst>
          </p:cNvPr>
          <p:cNvSpPr txBox="1"/>
          <p:nvPr/>
        </p:nvSpPr>
        <p:spPr>
          <a:xfrm>
            <a:off x="6631708" y="325964"/>
            <a:ext cx="51908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PROJET: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Automatisation de labélisation de 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7E47BD-37F6-4A7C-9582-9DB134CD05F0}"/>
              </a:ext>
            </a:extLst>
          </p:cNvPr>
          <p:cNvSpPr txBox="1"/>
          <p:nvPr/>
        </p:nvSpPr>
        <p:spPr>
          <a:xfrm>
            <a:off x="231601" y="3197159"/>
            <a:ext cx="5190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Tuteur projet:</a:t>
            </a:r>
            <a:b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Vincent Vidal</a:t>
            </a:r>
          </a:p>
          <a:p>
            <a:endParaRPr lang="fr-FR" sz="2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Elèves: 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</a:t>
            </a:r>
          </a:p>
          <a:p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</a:t>
            </a:r>
          </a:p>
        </p:txBody>
      </p:sp>
      <p:pic>
        <p:nvPicPr>
          <p:cNvPr id="8" name="Picture 8" descr="Image associÃ©e">
            <a:extLst>
              <a:ext uri="{FF2B5EF4-FFF2-40B4-BE49-F238E27FC236}">
                <a16:creationId xmlns:a16="http://schemas.microsoft.com/office/drawing/2014/main" id="{894A3CAE-7E09-423A-94B7-CD090BD7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B376415-51AC-4D4B-9641-EBD4E22B9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35" y="4233719"/>
            <a:ext cx="1927624" cy="192762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9DE6D3A-399E-4D44-9EA0-ECA653E58E70}"/>
              </a:ext>
            </a:extLst>
          </p:cNvPr>
          <p:cNvSpPr txBox="1"/>
          <p:nvPr/>
        </p:nvSpPr>
        <p:spPr>
          <a:xfrm>
            <a:off x="0" y="0"/>
            <a:ext cx="5190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Soutenance de projet</a:t>
            </a:r>
          </a:p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(10/01/2018)</a:t>
            </a:r>
            <a:endParaRPr lang="fr-FR" sz="14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7F195F3-D202-44A0-96FB-B0031BD84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6" y="2984705"/>
            <a:ext cx="2787532" cy="27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8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83081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D835-9C50-443F-9BC8-AFAD4F9CBCC1}"/>
              </a:ext>
            </a:extLst>
          </p:cNvPr>
          <p:cNvSpPr/>
          <p:nvPr/>
        </p:nvSpPr>
        <p:spPr>
          <a:xfrm>
            <a:off x="2719503" y="2295607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Entrées: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3689C5-486E-49D4-858D-041D5A430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17" y="2119972"/>
            <a:ext cx="832334" cy="8323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0E89D1E-5108-4E31-99F8-8AFBA42DA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89" y="2119972"/>
            <a:ext cx="832334" cy="83233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4482BD9-121A-4419-A611-E9B5D0D59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04" y="2125063"/>
            <a:ext cx="832334" cy="8323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343ED67-FDE5-4EFC-B5E8-4A4848138364}"/>
              </a:ext>
            </a:extLst>
          </p:cNvPr>
          <p:cNvSpPr/>
          <p:nvPr/>
        </p:nvSpPr>
        <p:spPr>
          <a:xfrm>
            <a:off x="4164586" y="3090031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1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3A3CE-97D5-4F61-B521-9CA560841983}"/>
              </a:ext>
            </a:extLst>
          </p:cNvPr>
          <p:cNvSpPr/>
          <p:nvPr/>
        </p:nvSpPr>
        <p:spPr>
          <a:xfrm>
            <a:off x="6010957" y="3090031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2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3C03D2-2AEA-4E3C-9663-BD186A6407D7}"/>
              </a:ext>
            </a:extLst>
          </p:cNvPr>
          <p:cNvSpPr/>
          <p:nvPr/>
        </p:nvSpPr>
        <p:spPr>
          <a:xfrm>
            <a:off x="7813696" y="3092794"/>
            <a:ext cx="161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Texte 3</a:t>
            </a:r>
            <a:endParaRPr lang="fr-FR" sz="28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BA301E-E96E-4376-8550-CF0B1B046F1F}"/>
              </a:ext>
            </a:extLst>
          </p:cNvPr>
          <p:cNvSpPr/>
          <p:nvPr/>
        </p:nvSpPr>
        <p:spPr>
          <a:xfrm>
            <a:off x="3043656" y="4170768"/>
            <a:ext cx="7348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2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2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183841-7C61-4956-AA82-31B1749AB776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B5F729-4DAB-44ED-AA86-185BC45E49D5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FFCDA3-5D2D-4651-A0D8-7AF15101D282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42702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FBA3968-FE6E-4811-B172-40EF958660C5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6C4A054-B90D-44B6-A401-5211FB366682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2DEFEB-F8A6-47E7-AF45-6BCA975436C6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1901D7-D086-4C56-B9AD-B653AC442D88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92669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pic>
        <p:nvPicPr>
          <p:cNvPr id="7" name="Graphique 6" descr="Avertissement">
            <a:extLst>
              <a:ext uri="{FF2B5EF4-FFF2-40B4-BE49-F238E27FC236}">
                <a16:creationId xmlns:a16="http://schemas.microsoft.com/office/drawing/2014/main" id="{C9FA5667-84FC-41ED-AFDB-0A252E1DE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978" y="3782219"/>
            <a:ext cx="1207414" cy="120741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8233072" y="3908872"/>
            <a:ext cx="327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Problème: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 la langue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DC43F9-A968-41D2-BA2E-0D85E7C1A948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F777D9E-C37E-4DC8-B497-DD4436D72DB6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6AD932-2D51-4C83-BAD9-1414F997A989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FC36AE-E55D-4BCA-86E5-EFF4A40302DE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95549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pic>
        <p:nvPicPr>
          <p:cNvPr id="7" name="Graphique 6" descr="Avertissement">
            <a:extLst>
              <a:ext uri="{FF2B5EF4-FFF2-40B4-BE49-F238E27FC236}">
                <a16:creationId xmlns:a16="http://schemas.microsoft.com/office/drawing/2014/main" id="{C9FA5667-84FC-41ED-AFDB-0A252E1DE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978" y="3782219"/>
            <a:ext cx="1207414" cy="120741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8233072" y="3908872"/>
            <a:ext cx="3275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Problème: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 la langue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A5CCC60-23D1-45C4-8692-C8C52E40967F}"/>
              </a:ext>
            </a:extLst>
          </p:cNvPr>
          <p:cNvSpPr/>
          <p:nvPr/>
        </p:nvSpPr>
        <p:spPr>
          <a:xfrm>
            <a:off x="6983281" y="5182942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198F3DA-314E-451E-B0BC-9DC96805B9B7}"/>
              </a:ext>
            </a:extLst>
          </p:cNvPr>
          <p:cNvSpPr txBox="1"/>
          <p:nvPr/>
        </p:nvSpPr>
        <p:spPr>
          <a:xfrm>
            <a:off x="8285608" y="5196475"/>
            <a:ext cx="160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Anglais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A306B2-6EB0-4B91-8D6D-BF4ACF0644A5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AC9E10D-2450-47E6-9CBE-D553373019DA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B575CF-9E73-4667-A2F3-4AD02E62739E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E18D5A-6057-408D-91BA-49F96E869D5F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8369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5516B1-CC24-4140-90A6-0D35D014DCD5}"/>
              </a:ext>
            </a:extLst>
          </p:cNvPr>
          <p:cNvSpPr txBox="1"/>
          <p:nvPr/>
        </p:nvSpPr>
        <p:spPr>
          <a:xfrm>
            <a:off x="7271568" y="4595585"/>
            <a:ext cx="32754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Choix:</a:t>
            </a: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Exploitation des bibliothèque</a:t>
            </a: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programmation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47042E0-A5EA-4241-85DC-447D96738266}"/>
              </a:ext>
            </a:extLst>
          </p:cNvPr>
          <p:cNvSpPr/>
          <p:nvPr/>
        </p:nvSpPr>
        <p:spPr>
          <a:xfrm>
            <a:off x="5524591" y="5309774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7F72472-9AD2-42C8-8538-1DA07866A0AE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93D1F-9729-4961-96F3-1E916CAC7444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F28D82-9D75-483B-974D-CE6FA939277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FDADB3-182A-4AF8-8F77-77D0A36E4288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06110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ACD2D2-ED1D-4716-B547-34D3A6157A21}"/>
              </a:ext>
            </a:extLst>
          </p:cNvPr>
          <p:cNvSpPr txBox="1"/>
          <p:nvPr/>
        </p:nvSpPr>
        <p:spPr>
          <a:xfrm>
            <a:off x="2764164" y="1493112"/>
            <a:ext cx="3018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1 : « Je suis un texte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2 : « Je suis un autre texte et un poème »</a:t>
            </a:r>
            <a:b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400" b="1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TEXTE 3 : « Nous en avons des poèmes et des poèmes »</a:t>
            </a:r>
            <a:endParaRPr lang="fr-FR" sz="1400" b="1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137AC-F1C5-4803-8A9E-79A11059C619}"/>
              </a:ext>
            </a:extLst>
          </p:cNvPr>
          <p:cNvSpPr/>
          <p:nvPr/>
        </p:nvSpPr>
        <p:spPr>
          <a:xfrm>
            <a:off x="2764164" y="1487055"/>
            <a:ext cx="3017800" cy="120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C45C73E-A53C-4FEF-9D37-06A97BCC6C58}"/>
              </a:ext>
            </a:extLst>
          </p:cNvPr>
          <p:cNvSpPr txBox="1"/>
          <p:nvPr/>
        </p:nvSpPr>
        <p:spPr>
          <a:xfrm>
            <a:off x="3573918" y="3693429"/>
            <a:ext cx="406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Stop-words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Lemmatization</a:t>
            </a:r>
          </a:p>
          <a:p>
            <a:pPr marL="514350" indent="-514350">
              <a:buAutoNum type="alphaLcParenR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Stemming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E0F7AB-830B-457C-839F-ED4986A155FD}"/>
              </a:ext>
            </a:extLst>
          </p:cNvPr>
          <p:cNvSpPr/>
          <p:nvPr/>
        </p:nvSpPr>
        <p:spPr>
          <a:xfrm>
            <a:off x="8861676" y="3243862"/>
            <a:ext cx="3178144" cy="2548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b="1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</a:rPr>
              <a:t>Outils qui permettent de générer des matrices à partir des mots :</a:t>
            </a:r>
            <a:endParaRPr lang="fr-FR" sz="2400" dirty="0">
              <a:solidFill>
                <a:schemeClr val="bg1"/>
              </a:solidFill>
              <a:latin typeface="Reem Kufi Regular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</a:rPr>
              <a:t>Python : NLTK – </a:t>
            </a:r>
            <a:r>
              <a:rPr lang="fr-FR" sz="2400" i="1" u="sng" dirty="0">
                <a:solidFill>
                  <a:schemeClr val="bg1"/>
                </a:solidFill>
                <a:latin typeface="Reem Kufi Regular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http://www.nltk.org/</a:t>
            </a:r>
            <a:endParaRPr lang="fr-FR" sz="2400" i="1" dirty="0">
              <a:solidFill>
                <a:schemeClr val="bg1"/>
              </a:solidFill>
              <a:latin typeface="Reem Kufi Regular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D9C2FC6-E4C0-4AC9-8BA5-45A9C64B8742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Nettoyage des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DEE3486-AE8B-44FD-9E43-1611695EA183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2B662B-36B8-49D5-B471-8B1C5FFFF730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90B9CF-44AE-4FD6-A478-C054386F4192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92285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37487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pic>
        <p:nvPicPr>
          <p:cNvPr id="23" name="Graphique 22" descr="Avertissement">
            <a:extLst>
              <a:ext uri="{FF2B5EF4-FFF2-40B4-BE49-F238E27FC236}">
                <a16:creationId xmlns:a16="http://schemas.microsoft.com/office/drawing/2014/main" id="{995F6FFE-5571-4944-B0B0-417F94B32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5415" y="4030067"/>
            <a:ext cx="717006" cy="71700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0A5137A-EE54-4183-841B-6A7C756AB1BF}"/>
              </a:ext>
            </a:extLst>
          </p:cNvPr>
          <p:cNvSpPr txBox="1"/>
          <p:nvPr/>
        </p:nvSpPr>
        <p:spPr>
          <a:xfrm>
            <a:off x="4254641" y="4188515"/>
            <a:ext cx="662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Compter le nombre d’occurrence des termes ne suffit pas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69A68C0-1302-41F6-9DCE-7D6C54245374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54FC042-2B6B-4DF3-B807-8C9599855F18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76E2C4E-AC81-48F0-AE38-1F970B60234C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A875F-1D46-4893-B268-3A024F8E5C73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D59E1D-FA19-42F7-94F4-C73254E1FBC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9661D8-ACA1-4D6A-9939-1A3717D008FA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99569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206830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CB0A5-BD0F-481F-9F27-299E83036E5C}"/>
                  </a:ext>
                </a:extLst>
              </p:cNvPr>
              <p:cNvSpPr/>
              <p:nvPr/>
            </p:nvSpPr>
            <p:spPr>
              <a:xfrm>
                <a:off x="9186746" y="4266762"/>
                <a:ext cx="2831737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type m:val="lin"/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DCB0A5-BD0F-481F-9F27-299E83036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46" y="4266762"/>
                <a:ext cx="2831737" cy="1000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670628" y="356535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On compte le nombre d’occurrence du terme dans le texte et on le divise par le maximum des occurrences de tout les termes 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6AD4F0-5B78-44C9-B66C-46503CC1058E}"/>
              </a:ext>
            </a:extLst>
          </p:cNvPr>
          <p:cNvSpPr txBox="1"/>
          <p:nvPr/>
        </p:nvSpPr>
        <p:spPr>
          <a:xfrm>
            <a:off x="2670628" y="4786322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  <a:t>Avantage:</a:t>
            </a:r>
            <a:br>
              <a:rPr lang="fr-FR" sz="2000" b="1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</a:br>
            <a:r>
              <a:rPr lang="fr-FR" sz="2000" dirty="0">
                <a:solidFill>
                  <a:schemeClr val="bg1"/>
                </a:solidFill>
                <a:latin typeface="Reem Kufi Regular"/>
                <a:cs typeface="Alef" panose="00000500000000000000" pitchFamily="2" charset="-79"/>
              </a:rPr>
              <a:t>N</a:t>
            </a:r>
            <a:r>
              <a:rPr lang="fr-FR" sz="2000" dirty="0">
                <a:solidFill>
                  <a:schemeClr val="bg1"/>
                </a:solidFill>
                <a:latin typeface="Reem Kufi Regular"/>
              </a:rPr>
              <a:t>e prend pas en compte la longueur du texte, avantage d’être stable sur tous les textes.</a:t>
            </a:r>
            <a:endParaRPr lang="fr-FR" sz="2000" dirty="0">
              <a:solidFill>
                <a:schemeClr val="bg1"/>
              </a:solidFill>
              <a:latin typeface="Reem Kufi Regular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80880D55-E9B5-48A2-95E8-78ECEE1C4F92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CF576-1ABB-4388-B359-F5CA1B6BB9EE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729E0-429D-4BAA-9E9E-5A53B3F955A1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28928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386400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0872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CC3C4CA-2232-468B-9DA4-C90D543F8ED2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746563C-51D1-400B-8CB1-3D2B58316510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42DD25-63D6-41D3-943E-0291265E9B9B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F45744A-0E62-438B-B395-BC5308B60E49}"/>
              </a:ext>
            </a:extLst>
          </p:cNvPr>
          <p:cNvSpPr/>
          <p:nvPr/>
        </p:nvSpPr>
        <p:spPr>
          <a:xfrm>
            <a:off x="4682504" y="4150525"/>
            <a:ext cx="6441642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Encore une fois, cela n’est pas encore suffisant en termes de fréquence d’apparition, il nous faut la faible fréquence d’apparition suivant plusieurs textes</a:t>
            </a:r>
          </a:p>
        </p:txBody>
      </p:sp>
      <p:pic>
        <p:nvPicPr>
          <p:cNvPr id="20" name="Graphique 19" descr="Avertissement">
            <a:extLst>
              <a:ext uri="{FF2B5EF4-FFF2-40B4-BE49-F238E27FC236}">
                <a16:creationId xmlns:a16="http://schemas.microsoft.com/office/drawing/2014/main" id="{7E1E12A2-52AC-42C6-9DEE-DD4878AA3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4420" y="4157067"/>
            <a:ext cx="1054485" cy="105448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34A61AB-9B1D-4E56-B8E3-593DC470023F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1F5CF5-FDF5-403D-8287-969C66CAAB4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921A1-6A83-44F0-8BAE-57C091C51E65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5565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40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53064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effectLst/>
                        </a:rPr>
                        <a:t>tf</a:t>
                      </a: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605664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2605664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8868" t="-102817" r="-253302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124" t="-102817" r="-201685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441" t="-102817" r="-100559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685" t="-102817" r="-1124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EA8E5DE6-2047-455F-A6F5-1401ACF9CFBE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081F67-846D-4C2E-BC30-A4A77063CED0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15D115-87E9-4789-8687-8FD5DCA477E1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88533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090814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avons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4007874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AVOIR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POEME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4007874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AVOIR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POEME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8868" t="-102817" r="-253302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124" t="-102817" r="-201685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441" t="-102817" r="-100559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685" t="-102817" r="-1124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DF24A04E-2730-4F5D-8423-EE94BE3CCF0F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55BFCC-8C57-4ED3-9FEC-36A801A04292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0845-5F31-4718-927F-445177F102EA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85805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ED9466E-17CD-413F-802E-FB6B76CD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93277"/>
              </p:ext>
            </p:extLst>
          </p:nvPr>
        </p:nvGraphicFramePr>
        <p:xfrm>
          <a:off x="2670628" y="149944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r>
                        <a:rPr lang="fr-FR" sz="1100" dirty="0" err="1">
                          <a:effectLst/>
                        </a:rPr>
                        <a:t>tf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l’IDF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poème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</a:t>
              </a:r>
              <a:r>
                <a:rPr lang="fr-FR" sz="1400" b="1" dirty="0">
                  <a:highlight>
                    <a:srgbClr val="FFFF00"/>
                  </a:highlight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poèmes</a:t>
              </a: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/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𝒊𝒅𝒇</m:t>
                          </m:r>
                          <m:d>
                            <m:d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𝒕𝒆𝒓𝒎</m:t>
                              </m:r>
                            </m:e>
                          </m:d>
                          <m:r>
                            <a:rPr lang="fr-FR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𝑫𝒐𝒄𝒖𝒎𝒆𝒏𝒕𝒔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  <m:sub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𝒅𝒐𝒄𝒖𝒎𝒆𝒏𝒕𝒔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𝒄𝒐𝒏𝒕𝒂𝒊𝒏𝒊𝒏𝒈</m:t>
                                          </m:r>
                                          <m:r>
                                            <a:rPr lang="fr-FR" sz="1600" b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FR" sz="1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𝒕𝒆𝒓𝒎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6B8D66-5EBB-4B88-9FE3-77DCB184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83" y="4239686"/>
                <a:ext cx="4171335" cy="728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935331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POEME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935331"/>
                  </p:ext>
                </p:extLst>
              </p:nvPr>
            </p:nvGraphicFramePr>
            <p:xfrm>
              <a:off x="2908181" y="5089548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solidFill>
                                <a:schemeClr val="tx1"/>
                              </a:solidFill>
                              <a:effectLst/>
                            </a:rPr>
                            <a:t>POEME</a:t>
                          </a:r>
                          <a:endParaRPr lang="fr-FR" sz="1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68868" t="-102817" r="-253302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124" t="-102817" r="-201685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441" t="-102817" r="-100559" b="-42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1685" t="-102817" r="-1124" b="-42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ZoneTexte 19">
            <a:extLst>
              <a:ext uri="{FF2B5EF4-FFF2-40B4-BE49-F238E27FC236}">
                <a16:creationId xmlns:a16="http://schemas.microsoft.com/office/drawing/2014/main" id="{8143E55E-1404-4CE3-9083-CDCE4BCC3B73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C11FDF-D548-46CE-8EC7-00301AD33FD2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2ABA49-F9F6-4DE3-9C7A-D22A71771304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5879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B24547-E958-412A-AD1B-2346ED326D34}"/>
              </a:ext>
            </a:extLst>
          </p:cNvPr>
          <p:cNvSpPr/>
          <p:nvPr/>
        </p:nvSpPr>
        <p:spPr>
          <a:xfrm>
            <a:off x="2859242" y="4115438"/>
            <a:ext cx="5532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ea typeface="Calibri" panose="020F0502020204030204" pitchFamily="34" charset="0"/>
                <a:cs typeface="Times New Roman" panose="02020603050405020304" pitchFamily="18" charset="0"/>
              </a:rPr>
              <a:t>Calcul de W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5392647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5392647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668" t="-101408" r="-25497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101408" r="-200559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1685" t="-101408" r="-101685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9441" t="-101408" r="-1117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042505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B1941597-EBA0-48D6-A0C3-6E6D7ED015F2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B9542-4E4B-4E49-B69C-C43108AD3E83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25A98B-8813-480C-B599-40B891684B69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35892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405007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405007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 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668" t="-101408" r="-25497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101408" r="-200559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1685" t="-101408" r="-101685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9441" t="-101408" r="-1117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24845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AF73505-37A8-4A5B-9B77-47B282187752}"/>
              </a:ext>
            </a:extLst>
          </p:cNvPr>
          <p:cNvSpPr/>
          <p:nvPr/>
        </p:nvSpPr>
        <p:spPr>
          <a:xfrm>
            <a:off x="2205187" y="6263071"/>
            <a:ext cx="1810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cs typeface="Times New Roman" panose="02020603050405020304" pitchFamily="18" charset="0"/>
              </a:rPr>
              <a:t>Texte 1: ETRE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10D602-369B-4EF0-9627-21944391AF0C}"/>
                  </a:ext>
                </a:extLst>
              </p:cNvPr>
              <p:cNvSpPr/>
              <p:nvPr/>
            </p:nvSpPr>
            <p:spPr>
              <a:xfrm>
                <a:off x="4160687" y="6227058"/>
                <a:ext cx="324229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  <m:r>
                                    <a:rPr lang="fr-F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B10D602-369B-4EF0-9627-21944391A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687" y="6227058"/>
                <a:ext cx="3242298" cy="381515"/>
              </a:xfrm>
              <a:prstGeom prst="rect">
                <a:avLst/>
              </a:prstGeom>
              <a:blipFill>
                <a:blip r:embed="rId8"/>
                <a:stretch>
                  <a:fillRect t="-114286" r="-9605" b="-17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8601ECD8-75E9-4311-93D3-A61A91B86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67229"/>
              </p:ext>
            </p:extLst>
          </p:nvPr>
        </p:nvGraphicFramePr>
        <p:xfrm>
          <a:off x="2764164" y="374247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r>
                        <a:rPr lang="fr-FR" sz="1600" dirty="0" err="1">
                          <a:effectLst/>
                        </a:rPr>
                        <a:t>tf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POEME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6490B8E2-A549-4BC9-B765-0578A87FB467}"/>
              </a:ext>
            </a:extLst>
          </p:cNvPr>
          <p:cNvSpPr txBox="1"/>
          <p:nvPr/>
        </p:nvSpPr>
        <p:spPr>
          <a:xfrm>
            <a:off x="221672" y="1300870"/>
            <a:ext cx="2605418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83CB8E-6C01-4B59-85DA-B0365577F2E6}"/>
              </a:ext>
            </a:extLst>
          </p:cNvPr>
          <p:cNvSpPr/>
          <p:nvPr/>
        </p:nvSpPr>
        <p:spPr>
          <a:xfrm>
            <a:off x="215033" y="2693441"/>
            <a:ext cx="20931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727DD5-4DEF-4278-A543-DCC883671BA6}"/>
              </a:ext>
            </a:extLst>
          </p:cNvPr>
          <p:cNvSpPr/>
          <p:nvPr/>
        </p:nvSpPr>
        <p:spPr>
          <a:xfrm>
            <a:off x="221673" y="4199092"/>
            <a:ext cx="19812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263106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974574-D783-49C3-846F-FB32F9DD243F}"/>
              </a:ext>
            </a:extLst>
          </p:cNvPr>
          <p:cNvSpPr txBox="1"/>
          <p:nvPr/>
        </p:nvSpPr>
        <p:spPr>
          <a:xfrm>
            <a:off x="9605506" y="3593056"/>
            <a:ext cx="199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Formules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99441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(3/1)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=1.09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fr-F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fr-F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=0.40</m:t>
                                </m:r>
                              </m:oMath>
                            </m:oMathPara>
                          </a14:m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>
                <a:extLst>
                  <a:ext uri="{FF2B5EF4-FFF2-40B4-BE49-F238E27FC236}">
                    <a16:creationId xmlns:a16="http://schemas.microsoft.com/office/drawing/2014/main" id="{84883385-E574-44CA-9B98-18E57ED7A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5799441"/>
                  </p:ext>
                </p:extLst>
              </p:nvPr>
            </p:nvGraphicFramePr>
            <p:xfrm>
              <a:off x="2764164" y="1500510"/>
              <a:ext cx="5434970" cy="862724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885665">
                      <a:extLst>
                        <a:ext uri="{9D8B030D-6E8A-4147-A177-3AD203B41FA5}">
                          <a16:colId xmlns:a16="http://schemas.microsoft.com/office/drawing/2014/main" val="2743586316"/>
                        </a:ext>
                      </a:extLst>
                    </a:gridCol>
                    <a:gridCol w="1288323">
                      <a:extLst>
                        <a:ext uri="{9D8B030D-6E8A-4147-A177-3AD203B41FA5}">
                          <a16:colId xmlns:a16="http://schemas.microsoft.com/office/drawing/2014/main" val="3753199197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085509771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3949338272"/>
                        </a:ext>
                      </a:extLst>
                    </a:gridCol>
                    <a:gridCol w="1086994">
                      <a:extLst>
                        <a:ext uri="{9D8B030D-6E8A-4147-A177-3AD203B41FA5}">
                          <a16:colId xmlns:a16="http://schemas.microsoft.com/office/drawing/2014/main" val="113456497"/>
                        </a:ext>
                      </a:extLst>
                    </a:gridCol>
                  </a:tblGrid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 IDF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ETRE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AVOIR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TEXTE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POEME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1372326"/>
                      </a:ext>
                    </a:extLst>
                  </a:tr>
                  <a:tr h="431362">
                    <a:tc>
                      <a:txBody>
                        <a:bodyPr/>
                        <a:lstStyle/>
                        <a:p>
                          <a:pPr marL="457200"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100" dirty="0">
                              <a:effectLst/>
                            </a:rPr>
                            <a:t>IDF </a:t>
                          </a:r>
                          <a:endParaRPr lang="fr-F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9668" t="-101408" r="-254976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000" t="-101408" r="-200559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1685" t="-101408" r="-101685" b="-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99441" t="-101408" r="-1117" b="-436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5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/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𝒕𝒇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"/>
                                          <m:ctrlP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685B51-F302-4D40-9886-7BF6D634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8" y="4252673"/>
                <a:ext cx="3530197" cy="404983"/>
              </a:xfrm>
              <a:prstGeom prst="rect">
                <a:avLst/>
              </a:prstGeom>
              <a:blipFill>
                <a:blip r:embed="rId7"/>
                <a:stretch>
                  <a:fillRect t="-156061" r="-14508" b="-2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21107"/>
              </p:ext>
            </p:extLst>
          </p:nvPr>
        </p:nvGraphicFramePr>
        <p:xfrm>
          <a:off x="2764164" y="503277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effectLst/>
                        </a:rPr>
                        <a:t> 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POEME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546A9F-A07E-4E2C-A24C-9FBD1D83CC95}"/>
                  </a:ext>
                </a:extLst>
              </p:cNvPr>
              <p:cNvSpPr/>
              <p:nvPr/>
            </p:nvSpPr>
            <p:spPr>
              <a:xfrm>
                <a:off x="4160687" y="6227058"/>
                <a:ext cx="3380156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FR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</m:fName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FR" b="1" i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fr-FR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func>
                            <m:funcPr>
                              <m:ctrlP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fr-FR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num>
                                    <m:den>
                                      <m:r>
                                        <a:rPr lang="fr-FR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den>
                                  </m:f>
                                  <m:r>
                                    <a:rPr lang="fr-F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546A9F-A07E-4E2C-A24C-9FBD1D83C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687" y="6227058"/>
                <a:ext cx="3380156" cy="381515"/>
              </a:xfrm>
              <a:prstGeom prst="rect">
                <a:avLst/>
              </a:prstGeom>
              <a:blipFill>
                <a:blip r:embed="rId8"/>
                <a:stretch>
                  <a:fillRect t="-114286" r="-10830" b="-17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AF73505-37A8-4A5B-9B77-47B282187752}"/>
              </a:ext>
            </a:extLst>
          </p:cNvPr>
          <p:cNvSpPr/>
          <p:nvPr/>
        </p:nvSpPr>
        <p:spPr>
          <a:xfrm>
            <a:off x="2205187" y="6263071"/>
            <a:ext cx="1810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eem Kufi Regular"/>
                <a:cs typeface="Times New Roman" panose="02020603050405020304" pitchFamily="18" charset="0"/>
              </a:rPr>
              <a:t>Texte 2: AVOIR</a:t>
            </a:r>
            <a:endParaRPr lang="fr-FR" sz="2000" dirty="0">
              <a:solidFill>
                <a:schemeClr val="bg1"/>
              </a:solidFill>
              <a:latin typeface="Reem Kufi Regular"/>
            </a:endParaRPr>
          </a:p>
        </p:txBody>
      </p:sp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42BDFBEF-2F42-4267-A19E-EB462CCD4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48534"/>
              </p:ext>
            </p:extLst>
          </p:nvPr>
        </p:nvGraphicFramePr>
        <p:xfrm>
          <a:off x="2764164" y="3742472"/>
          <a:ext cx="5127455" cy="113670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086237">
                  <a:extLst>
                    <a:ext uri="{9D8B030D-6E8A-4147-A177-3AD203B41FA5}">
                      <a16:colId xmlns:a16="http://schemas.microsoft.com/office/drawing/2014/main" val="1192028364"/>
                    </a:ext>
                  </a:extLst>
                </a:gridCol>
                <a:gridCol w="953441">
                  <a:extLst>
                    <a:ext uri="{9D8B030D-6E8A-4147-A177-3AD203B41FA5}">
                      <a16:colId xmlns:a16="http://schemas.microsoft.com/office/drawing/2014/main" val="2810320246"/>
                    </a:ext>
                  </a:extLst>
                </a:gridCol>
                <a:gridCol w="1025813">
                  <a:extLst>
                    <a:ext uri="{9D8B030D-6E8A-4147-A177-3AD203B41FA5}">
                      <a16:colId xmlns:a16="http://schemas.microsoft.com/office/drawing/2014/main" val="470493499"/>
                    </a:ext>
                  </a:extLst>
                </a:gridCol>
                <a:gridCol w="987905">
                  <a:extLst>
                    <a:ext uri="{9D8B030D-6E8A-4147-A177-3AD203B41FA5}">
                      <a16:colId xmlns:a16="http://schemas.microsoft.com/office/drawing/2014/main" val="2887888337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704437521"/>
                    </a:ext>
                  </a:extLst>
                </a:gridCol>
              </a:tblGrid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r>
                        <a:rPr lang="fr-FR" sz="1600" dirty="0" err="1">
                          <a:effectLst/>
                        </a:rPr>
                        <a:t>tf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ETRE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AVOIR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POEME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46435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79340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45359"/>
                  </a:ext>
                </a:extLst>
              </a:tr>
              <a:tr h="28417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3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1/2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42850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24CAB319-70AE-4B53-BA6D-68D45608D4E2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9B056C-151D-4778-A57B-D3F05F658BF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996053-60BB-4CAD-9656-C6AE982EB6BC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86982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de  l’approche: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Bag of words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3022646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Scoring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A9379FB9-1FFB-408C-91F4-14655F243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75974"/>
              </p:ext>
            </p:extLst>
          </p:nvPr>
        </p:nvGraphicFramePr>
        <p:xfrm>
          <a:off x="2670628" y="1590545"/>
          <a:ext cx="5777030" cy="1021656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8817">
                  <a:extLst>
                    <a:ext uri="{9D8B030D-6E8A-4147-A177-3AD203B41FA5}">
                      <a16:colId xmlns:a16="http://schemas.microsoft.com/office/drawing/2014/main" val="2879577042"/>
                    </a:ext>
                  </a:extLst>
                </a:gridCol>
                <a:gridCol w="1079937">
                  <a:extLst>
                    <a:ext uri="{9D8B030D-6E8A-4147-A177-3AD203B41FA5}">
                      <a16:colId xmlns:a16="http://schemas.microsoft.com/office/drawing/2014/main" val="3512609473"/>
                    </a:ext>
                  </a:extLst>
                </a:gridCol>
                <a:gridCol w="1162085">
                  <a:extLst>
                    <a:ext uri="{9D8B030D-6E8A-4147-A177-3AD203B41FA5}">
                      <a16:colId xmlns:a16="http://schemas.microsoft.com/office/drawing/2014/main" val="327066811"/>
                    </a:ext>
                  </a:extLst>
                </a:gridCol>
                <a:gridCol w="1119341">
                  <a:extLst>
                    <a:ext uri="{9D8B030D-6E8A-4147-A177-3AD203B41FA5}">
                      <a16:colId xmlns:a16="http://schemas.microsoft.com/office/drawing/2014/main" val="1300778422"/>
                    </a:ext>
                  </a:extLst>
                </a:gridCol>
                <a:gridCol w="1216850">
                  <a:extLst>
                    <a:ext uri="{9D8B030D-6E8A-4147-A177-3AD203B41FA5}">
                      <a16:colId xmlns:a16="http://schemas.microsoft.com/office/drawing/2014/main" val="3671470342"/>
                    </a:ext>
                  </a:extLst>
                </a:gridCol>
              </a:tblGrid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TF-IDF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ETRE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AVOIR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POEME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27979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Texte 1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11267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2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46712"/>
                  </a:ext>
                </a:extLst>
              </a:tr>
              <a:tr h="255414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Texte 3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0.34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53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6FE8264-1ED7-45D2-B4E4-06B3DBC16E50}"/>
              </a:ext>
            </a:extLst>
          </p:cNvPr>
          <p:cNvSpPr/>
          <p:nvPr/>
        </p:nvSpPr>
        <p:spPr>
          <a:xfrm>
            <a:off x="2670628" y="3814134"/>
            <a:ext cx="7994466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 ainsi une représentation de l’importance des mots dans le texte,  mais aussi de l’importance qu’ils ont au sein des différents textes.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D4880F-54EA-4E8B-888B-FD9AB647B23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83206E-D9F2-4376-8367-B65D0E35636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Etapes </a:t>
            </a:r>
            <a:r>
              <a:rPr lang="fr-FR" sz="1000" dirty="0" err="1">
                <a:solidFill>
                  <a:srgbClr val="FF0000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042B07-965C-4E0A-BA38-A6EAB56F7754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914061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43978-6546-44C8-A3BE-2EEC42D6401C}"/>
              </a:ext>
            </a:extLst>
          </p:cNvPr>
          <p:cNvSpPr/>
          <p:nvPr/>
        </p:nvSpPr>
        <p:spPr>
          <a:xfrm>
            <a:off x="2966214" y="3767318"/>
            <a:ext cx="6259570" cy="99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Cherchons le texte qui parle le plus de la notion « poème » et « texte »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BCF5FB9-3261-4F43-9B3C-F2E7AC119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65567" y="2490228"/>
            <a:ext cx="625685" cy="62962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9F919A8-CB5F-4DD4-B3CA-564BD7D888B4}"/>
              </a:ext>
            </a:extLst>
          </p:cNvPr>
          <p:cNvSpPr txBox="1"/>
          <p:nvPr/>
        </p:nvSpPr>
        <p:spPr>
          <a:xfrm>
            <a:off x="2902937" y="2370734"/>
            <a:ext cx="6000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C56D4E-2E99-453E-81C3-5A05FEEC13CC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1FD985-E23D-4213-8624-1A5D13EAB049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3A85B-1274-41AE-BF26-21D37F567161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4173964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36C9E1E-18B1-4946-9D22-1C778C6D00FA}"/>
                  </a:ext>
                </a:extLst>
              </p:cNvPr>
              <p:cNvSpPr/>
              <p:nvPr/>
            </p:nvSpPr>
            <p:spPr>
              <a:xfrm>
                <a:off x="2908181" y="4888109"/>
                <a:ext cx="8451609" cy="127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𝑺𝒊𝒎𝒊𝒍𝒂𝒓𝒊𝒕𝒚</m:t>
                      </m:r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fr-FR" sz="2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fr-FR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fr-FR" sz="24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²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>
                            <a:rPr lang="fr-FR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fr-F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sz="2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F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fr-FR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fr-FR" sz="2400" b="1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²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36C9E1E-18B1-4946-9D22-1C778C6D0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81" y="4888109"/>
                <a:ext cx="8451609" cy="1273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8B88A6FB-F64C-4D13-8A60-2565727BF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15974"/>
              </p:ext>
            </p:extLst>
          </p:nvPr>
        </p:nvGraphicFramePr>
        <p:xfrm>
          <a:off x="2406522" y="1106769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2351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1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p:graphicFrame>
        <p:nvGraphicFramePr>
          <p:cNvPr id="24" name="Tableau 23">
            <a:extLst>
              <a:ext uri="{FF2B5EF4-FFF2-40B4-BE49-F238E27FC236}">
                <a16:creationId xmlns:a16="http://schemas.microsoft.com/office/drawing/2014/main" id="{0AECF807-C175-4053-B811-E38AE0E2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997815"/>
              </p:ext>
            </p:extLst>
          </p:nvPr>
        </p:nvGraphicFramePr>
        <p:xfrm>
          <a:off x="2406522" y="2292298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3202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2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0,40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964C5E06-93DF-443F-97B7-0B06389C5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20048"/>
              </p:ext>
            </p:extLst>
          </p:nvPr>
        </p:nvGraphicFramePr>
        <p:xfrm>
          <a:off x="2409687" y="3519497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28060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3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>
                          <a:effectLst/>
                        </a:rPr>
                        <a:t>IDF</a:t>
                      </a:r>
                      <a:endParaRPr lang="fr-FR" sz="1200" b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0,40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344ED05E-E125-4FDD-AA11-A352E1364635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EBC357F-0FA2-471D-86D4-B1E9BAEB836A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40F665-99A2-4BD9-939B-369F166F0371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7DCA1B-96D1-4D3B-B882-E94DD28F3F93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84533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36C9E1E-18B1-4946-9D22-1C778C6D00FA}"/>
                  </a:ext>
                </a:extLst>
              </p:cNvPr>
              <p:cNvSpPr/>
              <p:nvPr/>
            </p:nvSpPr>
            <p:spPr>
              <a:xfrm>
                <a:off x="2406522" y="4728013"/>
                <a:ext cx="5885522" cy="608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𝑺𝒊𝒎𝒊𝒍𝒂𝒓𝒊𝒕𝒚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𝐓𝐄𝐗𝐓𝐄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2000" b="1" dirty="0">
                    <a:solidFill>
                      <a:schemeClr val="bg1"/>
                    </a:solidFill>
                    <a:latin typeface="Reem Kufi Regular"/>
                  </a:rPr>
                  <a:t> 0,7071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36C9E1E-18B1-4946-9D22-1C778C6D0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22" y="4728013"/>
                <a:ext cx="5885522" cy="608693"/>
              </a:xfrm>
              <a:prstGeom prst="rect">
                <a:avLst/>
              </a:prstGeom>
              <a:blipFill>
                <a:blip r:embed="rId6"/>
                <a:stretch>
                  <a:fillRect r="-1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5FFA5EC-988C-42A7-9FE4-280B93C05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48409"/>
              </p:ext>
            </p:extLst>
          </p:nvPr>
        </p:nvGraphicFramePr>
        <p:xfrm>
          <a:off x="2406522" y="1106769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2351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1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6EF2E839-B0C0-4A97-A52B-60E57934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439333"/>
              </p:ext>
            </p:extLst>
          </p:nvPr>
        </p:nvGraphicFramePr>
        <p:xfrm>
          <a:off x="2406522" y="2292298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3202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2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0,40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9B2453C9-5C7E-4E85-8372-724DA7FAA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352789"/>
              </p:ext>
            </p:extLst>
          </p:nvPr>
        </p:nvGraphicFramePr>
        <p:xfrm>
          <a:off x="2409687" y="3519497"/>
          <a:ext cx="5732109" cy="10058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63897">
                  <a:extLst>
                    <a:ext uri="{9D8B030D-6E8A-4147-A177-3AD203B41FA5}">
                      <a16:colId xmlns:a16="http://schemas.microsoft.com/office/drawing/2014/main" val="2831320095"/>
                    </a:ext>
                  </a:extLst>
                </a:gridCol>
                <a:gridCol w="1541787">
                  <a:extLst>
                    <a:ext uri="{9D8B030D-6E8A-4147-A177-3AD203B41FA5}">
                      <a16:colId xmlns:a16="http://schemas.microsoft.com/office/drawing/2014/main" val="2830417507"/>
                    </a:ext>
                  </a:extLst>
                </a:gridCol>
                <a:gridCol w="982511">
                  <a:extLst>
                    <a:ext uri="{9D8B030D-6E8A-4147-A177-3AD203B41FA5}">
                      <a16:colId xmlns:a16="http://schemas.microsoft.com/office/drawing/2014/main" val="2444720924"/>
                    </a:ext>
                  </a:extLst>
                </a:gridCol>
                <a:gridCol w="2043914">
                  <a:extLst>
                    <a:ext uri="{9D8B030D-6E8A-4147-A177-3AD203B41FA5}">
                      <a16:colId xmlns:a16="http://schemas.microsoft.com/office/drawing/2014/main" val="3716357598"/>
                    </a:ext>
                  </a:extLst>
                </a:gridCol>
              </a:tblGrid>
              <a:tr h="28060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TEXTE 3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>
                          <a:effectLst/>
                        </a:rPr>
                        <a:t>IDF</a:t>
                      </a:r>
                      <a:endParaRPr lang="fr-FR" sz="1200" b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TF*IDF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6684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Texte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26486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Poème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0,40</a:t>
                      </a:r>
                      <a:endParaRPr lang="fr-FR" sz="1200" b="0" dirty="0">
                        <a:effectLst/>
                        <a:latin typeface="inherit"/>
                      </a:endParaRP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dirty="0">
                          <a:effectLst/>
                          <a:latin typeface="inherit"/>
                        </a:rPr>
                        <a:t>0,40</a:t>
                      </a:r>
                    </a:p>
                  </a:txBody>
                  <a:tcPr marL="76200" marR="76200" marT="76200" marB="762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828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782412B-1D02-48A8-8F22-643586E31E7B}"/>
                  </a:ext>
                </a:extLst>
              </p:cNvPr>
              <p:cNvSpPr/>
              <p:nvPr/>
            </p:nvSpPr>
            <p:spPr>
              <a:xfrm>
                <a:off x="2406521" y="5423555"/>
                <a:ext cx="5563318" cy="608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𝑺𝒊𝒎𝒊𝒍𝒂𝒓𝒊𝒕𝒚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𝐓𝐄𝐗𝐓𝐄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2000" b="1" dirty="0">
                    <a:solidFill>
                      <a:schemeClr val="bg1"/>
                    </a:solidFill>
                    <a:latin typeface="Reem Kufi Regular"/>
                  </a:rPr>
                  <a:t> 1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782412B-1D02-48A8-8F22-643586E31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21" y="5423555"/>
                <a:ext cx="5563318" cy="608693"/>
              </a:xfrm>
              <a:prstGeom prst="rect">
                <a:avLst/>
              </a:prstGeom>
              <a:blipFill>
                <a:blip r:embed="rId7"/>
                <a:stretch>
                  <a:fillRect r="-1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462A78-EA5F-4BC6-B522-703036191E50}"/>
                  </a:ext>
                </a:extLst>
              </p:cNvPr>
              <p:cNvSpPr/>
              <p:nvPr/>
            </p:nvSpPr>
            <p:spPr>
              <a:xfrm>
                <a:off x="2406521" y="6102590"/>
                <a:ext cx="5981959" cy="608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𝑺𝒊𝒎𝒊𝒍𝒂𝒓𝒊𝒕𝒚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𝐓𝐄𝐗𝐓𝐄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²+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fr-F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 </m:t>
                        </m:r>
                        <m:rad>
                          <m:radPr>
                            <m:degHide m:val="on"/>
                            <m:ctrlP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sup>
                                <m:r>
                                  <a:rPr lang="fr-FR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fr-FR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²</m:t>
                            </m:r>
                          </m:e>
                        </m:rad>
                      </m:den>
                    </m:f>
                    <m:r>
                      <a:rPr lang="fr-FR" sz="2000" b="1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2000" b="1" dirty="0">
                    <a:solidFill>
                      <a:schemeClr val="bg1"/>
                    </a:solidFill>
                    <a:latin typeface="Reem Kufi Regular"/>
                  </a:rPr>
                  <a:t> 0,7071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462A78-EA5F-4BC6-B522-703036191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521" y="6102590"/>
                <a:ext cx="5981959" cy="608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04094F91-07C4-4B0D-ACF0-3EB7B58899DE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1093E9C-8062-402E-988F-F79FBB021B0C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1B4BC-FE3F-420B-BD1B-4A3932713AE7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EF308-0655-4A6E-9C23-7119AC08C439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75573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2891583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Similarity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407B99E-C0C6-40B7-8473-71F2DCA07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427990"/>
              </p:ext>
            </p:extLst>
          </p:nvPr>
        </p:nvGraphicFramePr>
        <p:xfrm>
          <a:off x="2125143" y="1337129"/>
          <a:ext cx="6056956" cy="1172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239">
                  <a:extLst>
                    <a:ext uri="{9D8B030D-6E8A-4147-A177-3AD203B41FA5}">
                      <a16:colId xmlns:a16="http://schemas.microsoft.com/office/drawing/2014/main" val="626997726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700963999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2604120285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3992446019"/>
                    </a:ext>
                  </a:extLst>
                </a:gridCol>
              </a:tblGrid>
              <a:tr h="5327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06958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r>
                        <a:rPr lang="fr-FR" dirty="0" err="1"/>
                        <a:t>Cosine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similarity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0,7071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0,7071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99502"/>
                  </a:ext>
                </a:extLst>
              </a:tr>
            </a:tbl>
          </a:graphicData>
        </a:graphic>
      </p:graphicFrame>
      <p:sp>
        <p:nvSpPr>
          <p:cNvPr id="42" name="ZoneTexte 41">
            <a:extLst>
              <a:ext uri="{FF2B5EF4-FFF2-40B4-BE49-F238E27FC236}">
                <a16:creationId xmlns:a16="http://schemas.microsoft.com/office/drawing/2014/main" id="{AF02926F-7918-4C59-AE1D-D0721870E2E0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AA4CDD8-D51B-45FF-A7AB-CDF69F5EAE8E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5C153-6B81-4CA9-955A-009D6A116AA5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35891D-C77A-44FB-849A-B33965AE84D6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EF3593-7DA7-4E58-B3BE-D457A967F6DC}"/>
              </a:ext>
            </a:extLst>
          </p:cNvPr>
          <p:cNvSpPr/>
          <p:nvPr/>
        </p:nvSpPr>
        <p:spPr>
          <a:xfrm>
            <a:off x="2670628" y="3701141"/>
            <a:ext cx="3517883" cy="27194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DE6422F-D56B-4CCA-A2C6-4CE0C142821A}"/>
              </a:ext>
            </a:extLst>
          </p:cNvPr>
          <p:cNvCxnSpPr/>
          <p:nvPr/>
        </p:nvCxnSpPr>
        <p:spPr>
          <a:xfrm flipV="1">
            <a:off x="3058711" y="4150008"/>
            <a:ext cx="0" cy="183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72E4ED0-678A-4869-85EA-E34DFEDA1702}"/>
              </a:ext>
            </a:extLst>
          </p:cNvPr>
          <p:cNvCxnSpPr>
            <a:cxnSpLocks/>
          </p:cNvCxnSpPr>
          <p:nvPr/>
        </p:nvCxnSpPr>
        <p:spPr>
          <a:xfrm>
            <a:off x="3058711" y="5989605"/>
            <a:ext cx="1927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23">
            <a:extLst>
              <a:ext uri="{FF2B5EF4-FFF2-40B4-BE49-F238E27FC236}">
                <a16:creationId xmlns:a16="http://schemas.microsoft.com/office/drawing/2014/main" id="{77B7492F-2B1D-4A75-A1A2-18650CFF2CFA}"/>
              </a:ext>
            </a:extLst>
          </p:cNvPr>
          <p:cNvSpPr txBox="1"/>
          <p:nvPr/>
        </p:nvSpPr>
        <p:spPr>
          <a:xfrm>
            <a:off x="4985997" y="6023839"/>
            <a:ext cx="83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Texte</a:t>
            </a:r>
          </a:p>
        </p:txBody>
      </p:sp>
      <p:sp>
        <p:nvSpPr>
          <p:cNvPr id="46" name="ZoneTexte 24">
            <a:extLst>
              <a:ext uri="{FF2B5EF4-FFF2-40B4-BE49-F238E27FC236}">
                <a16:creationId xmlns:a16="http://schemas.microsoft.com/office/drawing/2014/main" id="{29423398-446F-488E-A7FF-F481352B1F54}"/>
              </a:ext>
            </a:extLst>
          </p:cNvPr>
          <p:cNvSpPr txBox="1"/>
          <p:nvPr/>
        </p:nvSpPr>
        <p:spPr>
          <a:xfrm>
            <a:off x="2695701" y="3741406"/>
            <a:ext cx="83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Poème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AF6F1EF-93D4-4D07-BE83-3D58AF58A4C8}"/>
              </a:ext>
            </a:extLst>
          </p:cNvPr>
          <p:cNvCxnSpPr>
            <a:cxnSpLocks/>
          </p:cNvCxnSpPr>
          <p:nvPr/>
        </p:nvCxnSpPr>
        <p:spPr>
          <a:xfrm flipV="1">
            <a:off x="3086399" y="4332566"/>
            <a:ext cx="1738007" cy="1669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ZoneTexte 31">
            <a:extLst>
              <a:ext uri="{FF2B5EF4-FFF2-40B4-BE49-F238E27FC236}">
                <a16:creationId xmlns:a16="http://schemas.microsoft.com/office/drawing/2014/main" id="{0BD8570C-AA2A-4BF6-8AE7-D25402043496}"/>
              </a:ext>
            </a:extLst>
          </p:cNvPr>
          <p:cNvSpPr txBox="1"/>
          <p:nvPr/>
        </p:nvSpPr>
        <p:spPr>
          <a:xfrm>
            <a:off x="4471634" y="5610343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T1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B7905025-C94F-404D-85C9-D3BEAD5C4A0C}"/>
              </a:ext>
            </a:extLst>
          </p:cNvPr>
          <p:cNvCxnSpPr>
            <a:cxnSpLocks/>
          </p:cNvCxnSpPr>
          <p:nvPr/>
        </p:nvCxnSpPr>
        <p:spPr>
          <a:xfrm flipV="1">
            <a:off x="3086399" y="4600516"/>
            <a:ext cx="1470260" cy="138909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4F3DAA2-F2C5-4749-A954-0A54AE9DFE69}"/>
              </a:ext>
            </a:extLst>
          </p:cNvPr>
          <p:cNvCxnSpPr>
            <a:cxnSpLocks/>
          </p:cNvCxnSpPr>
          <p:nvPr/>
        </p:nvCxnSpPr>
        <p:spPr>
          <a:xfrm flipV="1">
            <a:off x="3058711" y="6000852"/>
            <a:ext cx="1738007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ZoneTexte 33">
            <a:extLst>
              <a:ext uri="{FF2B5EF4-FFF2-40B4-BE49-F238E27FC236}">
                <a16:creationId xmlns:a16="http://schemas.microsoft.com/office/drawing/2014/main" id="{56CF8CD7-7925-406A-99E0-69E044B9874D}"/>
              </a:ext>
            </a:extLst>
          </p:cNvPr>
          <p:cNvSpPr txBox="1"/>
          <p:nvPr/>
        </p:nvSpPr>
        <p:spPr>
          <a:xfrm>
            <a:off x="3683558" y="4658592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T2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C7E1AAF-4D6A-44B3-B7E1-673CB617BD80}"/>
              </a:ext>
            </a:extLst>
          </p:cNvPr>
          <p:cNvCxnSpPr>
            <a:cxnSpLocks/>
          </p:cNvCxnSpPr>
          <p:nvPr/>
        </p:nvCxnSpPr>
        <p:spPr>
          <a:xfrm flipV="1">
            <a:off x="3058711" y="4600516"/>
            <a:ext cx="0" cy="138909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ZoneTexte 36">
            <a:extLst>
              <a:ext uri="{FF2B5EF4-FFF2-40B4-BE49-F238E27FC236}">
                <a16:creationId xmlns:a16="http://schemas.microsoft.com/office/drawing/2014/main" id="{9C4794A3-8A22-4608-A439-E2C295BFC57C}"/>
              </a:ext>
            </a:extLst>
          </p:cNvPr>
          <p:cNvSpPr txBox="1"/>
          <p:nvPr/>
        </p:nvSpPr>
        <p:spPr>
          <a:xfrm>
            <a:off x="3100506" y="4386301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T3</a:t>
            </a:r>
          </a:p>
        </p:txBody>
      </p:sp>
      <p:sp>
        <p:nvSpPr>
          <p:cNvPr id="54" name="ZoneTexte 36">
            <a:extLst>
              <a:ext uri="{FF2B5EF4-FFF2-40B4-BE49-F238E27FC236}">
                <a16:creationId xmlns:a16="http://schemas.microsoft.com/office/drawing/2014/main" id="{89B181F0-85BF-4453-8E1C-52AB164E3A5F}"/>
              </a:ext>
            </a:extLst>
          </p:cNvPr>
          <p:cNvSpPr txBox="1"/>
          <p:nvPr/>
        </p:nvSpPr>
        <p:spPr>
          <a:xfrm>
            <a:off x="4883989" y="4079960"/>
            <a:ext cx="9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rgbClr val="FF0000"/>
                </a:solidFill>
                <a:latin typeface="Reem Kufi Regular" pitchFamily="2"/>
                <a:cs typeface="Alef" panose="00000500000000000000" pitchFamily="2" charset="-79"/>
              </a:rPr>
              <a:t>Requête</a:t>
            </a:r>
          </a:p>
        </p:txBody>
      </p:sp>
    </p:spTree>
    <p:extLst>
      <p:ext uri="{BB962C8B-B14F-4D97-AF65-F5344CB8AC3E}">
        <p14:creationId xmlns:p14="http://schemas.microsoft.com/office/powerpoint/2010/main" val="135760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3FAAEBB-3178-44D8-8353-F09CB7256151}"/>
              </a:ext>
            </a:extLst>
          </p:cNvPr>
          <p:cNvSpPr txBox="1"/>
          <p:nvPr/>
        </p:nvSpPr>
        <p:spPr>
          <a:xfrm>
            <a:off x="2670628" y="2891583"/>
            <a:ext cx="406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Similarity</a:t>
            </a: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811572-63AF-486B-BEB1-FC3FECCD482F}"/>
              </a:ext>
            </a:extLst>
          </p:cNvPr>
          <p:cNvGrpSpPr/>
          <p:nvPr/>
        </p:nvGrpSpPr>
        <p:grpSpPr>
          <a:xfrm>
            <a:off x="8804368" y="1978363"/>
            <a:ext cx="3018972" cy="1206386"/>
            <a:chOff x="2764164" y="1487055"/>
            <a:chExt cx="3018972" cy="1206386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EB2A0F-E6E7-4DF1-94FC-CE5A6DBC12DF}"/>
                </a:ext>
              </a:extLst>
            </p:cNvPr>
            <p:cNvSpPr txBox="1"/>
            <p:nvPr/>
          </p:nvSpPr>
          <p:spPr>
            <a:xfrm>
              <a:off x="2764164" y="1493112"/>
              <a:ext cx="30189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1 : « Je suis un texte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2 : « Je suis un autre texte et un poème »</a:t>
              </a:r>
              <a:b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400" b="1" dirty="0">
                  <a:solidFill>
                    <a:schemeClr val="bg1"/>
                  </a:solidFill>
                  <a:latin typeface="Reem Kufi Regular"/>
                  <a:ea typeface="Calibri" panose="020F0502020204030204" pitchFamily="34" charset="0"/>
                  <a:cs typeface="Times New Roman" panose="02020603050405020304" pitchFamily="18" charset="0"/>
                </a:rPr>
                <a:t>TEXTE 3 : « Nous en avons des poèmes et des poèmes »</a:t>
              </a:r>
              <a:endParaRPr lang="fr-FR" sz="1400" b="1" dirty="0">
                <a:solidFill>
                  <a:schemeClr val="bg1"/>
                </a:solidFill>
                <a:latin typeface="Reem Kufi Regular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FC5CD6-7BC5-49DA-8D0D-9A0181A5525F}"/>
                </a:ext>
              </a:extLst>
            </p:cNvPr>
            <p:cNvSpPr/>
            <p:nvPr/>
          </p:nvSpPr>
          <p:spPr>
            <a:xfrm>
              <a:off x="2764164" y="1487055"/>
              <a:ext cx="3017800" cy="12063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407B99E-C0C6-40B7-8473-71F2DCA071D8}"/>
              </a:ext>
            </a:extLst>
          </p:cNvPr>
          <p:cNvGraphicFramePr>
            <a:graphicFrameLocks noGrp="1"/>
          </p:cNvGraphicFramePr>
          <p:nvPr/>
        </p:nvGraphicFramePr>
        <p:xfrm>
          <a:off x="2125143" y="1337129"/>
          <a:ext cx="6056956" cy="1172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4239">
                  <a:extLst>
                    <a:ext uri="{9D8B030D-6E8A-4147-A177-3AD203B41FA5}">
                      <a16:colId xmlns:a16="http://schemas.microsoft.com/office/drawing/2014/main" val="626997726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700963999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2604120285"/>
                    </a:ext>
                  </a:extLst>
                </a:gridCol>
                <a:gridCol w="1514239">
                  <a:extLst>
                    <a:ext uri="{9D8B030D-6E8A-4147-A177-3AD203B41FA5}">
                      <a16:colId xmlns:a16="http://schemas.microsoft.com/office/drawing/2014/main" val="3992446019"/>
                    </a:ext>
                  </a:extLst>
                </a:gridCol>
              </a:tblGrid>
              <a:tr h="5327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TEXTE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06958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r>
                        <a:rPr lang="fr-FR" dirty="0" err="1"/>
                        <a:t>Cosine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similarity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0,7071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0,7071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699502"/>
                  </a:ext>
                </a:extLst>
              </a:tr>
            </a:tbl>
          </a:graphicData>
        </a:graphic>
      </p:graphicFrame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23C10FB-D823-41AC-89A4-78A40F259538}"/>
              </a:ext>
            </a:extLst>
          </p:cNvPr>
          <p:cNvSpPr/>
          <p:nvPr/>
        </p:nvSpPr>
        <p:spPr>
          <a:xfrm>
            <a:off x="6879772" y="4712659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72B0293-DB56-476C-BC5B-9AB3E98EE7FE}"/>
              </a:ext>
            </a:extLst>
          </p:cNvPr>
          <p:cNvSpPr txBox="1"/>
          <p:nvPr/>
        </p:nvSpPr>
        <p:spPr>
          <a:xfrm>
            <a:off x="8561605" y="4620659"/>
            <a:ext cx="3248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Affiche en résultat le TEXTE 1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A438EB-A922-4B89-8585-7ACAC94C3BDA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646C1BD-EF92-4CC5-B084-8FD9DBA085B9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2614F-F184-4D70-8E4E-C0F985B72330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BAE613-3751-4DDC-A4FC-F81DBBD3F0AC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7322B2-548E-4763-AACE-6FE694886EFF}"/>
              </a:ext>
            </a:extLst>
          </p:cNvPr>
          <p:cNvSpPr/>
          <p:nvPr/>
        </p:nvSpPr>
        <p:spPr>
          <a:xfrm>
            <a:off x="2670628" y="3701141"/>
            <a:ext cx="3517883" cy="27194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57B8B5B7-F2AD-4AE7-9B97-89849C9FBD23}"/>
              </a:ext>
            </a:extLst>
          </p:cNvPr>
          <p:cNvCxnSpPr/>
          <p:nvPr/>
        </p:nvCxnSpPr>
        <p:spPr>
          <a:xfrm flipV="1">
            <a:off x="3058711" y="4150008"/>
            <a:ext cx="0" cy="183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D68D0AFB-3C88-4C33-9107-7912254781E9}"/>
              </a:ext>
            </a:extLst>
          </p:cNvPr>
          <p:cNvCxnSpPr>
            <a:cxnSpLocks/>
          </p:cNvCxnSpPr>
          <p:nvPr/>
        </p:nvCxnSpPr>
        <p:spPr>
          <a:xfrm>
            <a:off x="3058711" y="5989605"/>
            <a:ext cx="1927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23">
            <a:extLst>
              <a:ext uri="{FF2B5EF4-FFF2-40B4-BE49-F238E27FC236}">
                <a16:creationId xmlns:a16="http://schemas.microsoft.com/office/drawing/2014/main" id="{9C08CB8B-D051-4926-B6D5-D43C2322B8F1}"/>
              </a:ext>
            </a:extLst>
          </p:cNvPr>
          <p:cNvSpPr txBox="1"/>
          <p:nvPr/>
        </p:nvSpPr>
        <p:spPr>
          <a:xfrm>
            <a:off x="4985997" y="6023839"/>
            <a:ext cx="83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Texte</a:t>
            </a:r>
          </a:p>
        </p:txBody>
      </p:sp>
      <p:sp>
        <p:nvSpPr>
          <p:cNvPr id="48" name="ZoneTexte 24">
            <a:extLst>
              <a:ext uri="{FF2B5EF4-FFF2-40B4-BE49-F238E27FC236}">
                <a16:creationId xmlns:a16="http://schemas.microsoft.com/office/drawing/2014/main" id="{216622C0-CD94-4BC8-ABD3-97DDD10E9161}"/>
              </a:ext>
            </a:extLst>
          </p:cNvPr>
          <p:cNvSpPr txBox="1"/>
          <p:nvPr/>
        </p:nvSpPr>
        <p:spPr>
          <a:xfrm>
            <a:off x="2695701" y="3741406"/>
            <a:ext cx="83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Poème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4D29239C-4D81-4C4A-A017-BD9CC53DEB45}"/>
              </a:ext>
            </a:extLst>
          </p:cNvPr>
          <p:cNvCxnSpPr>
            <a:cxnSpLocks/>
          </p:cNvCxnSpPr>
          <p:nvPr/>
        </p:nvCxnSpPr>
        <p:spPr>
          <a:xfrm flipV="1">
            <a:off x="3086399" y="4332566"/>
            <a:ext cx="1738007" cy="1669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ZoneTexte 31">
            <a:extLst>
              <a:ext uri="{FF2B5EF4-FFF2-40B4-BE49-F238E27FC236}">
                <a16:creationId xmlns:a16="http://schemas.microsoft.com/office/drawing/2014/main" id="{E64BAC7A-2FCB-41A3-B162-C1EE4C6D617E}"/>
              </a:ext>
            </a:extLst>
          </p:cNvPr>
          <p:cNvSpPr txBox="1"/>
          <p:nvPr/>
        </p:nvSpPr>
        <p:spPr>
          <a:xfrm>
            <a:off x="4471634" y="5610343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T1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3E72B7A-A5F9-454D-B223-AA26426198D4}"/>
              </a:ext>
            </a:extLst>
          </p:cNvPr>
          <p:cNvCxnSpPr>
            <a:cxnSpLocks/>
          </p:cNvCxnSpPr>
          <p:nvPr/>
        </p:nvCxnSpPr>
        <p:spPr>
          <a:xfrm flipV="1">
            <a:off x="3086399" y="4600516"/>
            <a:ext cx="1470260" cy="138909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F9E501-8806-4125-AAB2-DB696379DC60}"/>
              </a:ext>
            </a:extLst>
          </p:cNvPr>
          <p:cNvCxnSpPr>
            <a:cxnSpLocks/>
          </p:cNvCxnSpPr>
          <p:nvPr/>
        </p:nvCxnSpPr>
        <p:spPr>
          <a:xfrm flipV="1">
            <a:off x="3058711" y="6000852"/>
            <a:ext cx="1738007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3" name="ZoneTexte 33">
            <a:extLst>
              <a:ext uri="{FF2B5EF4-FFF2-40B4-BE49-F238E27FC236}">
                <a16:creationId xmlns:a16="http://schemas.microsoft.com/office/drawing/2014/main" id="{DBFB9658-77DD-4C49-9E96-172123650785}"/>
              </a:ext>
            </a:extLst>
          </p:cNvPr>
          <p:cNvSpPr txBox="1"/>
          <p:nvPr/>
        </p:nvSpPr>
        <p:spPr>
          <a:xfrm>
            <a:off x="3683558" y="4658592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T2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02CF4A34-8D56-406E-BCB8-ACBCE88CA314}"/>
              </a:ext>
            </a:extLst>
          </p:cNvPr>
          <p:cNvCxnSpPr>
            <a:cxnSpLocks/>
          </p:cNvCxnSpPr>
          <p:nvPr/>
        </p:nvCxnSpPr>
        <p:spPr>
          <a:xfrm flipV="1">
            <a:off x="3058711" y="4600516"/>
            <a:ext cx="0" cy="138909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ZoneTexte 36">
            <a:extLst>
              <a:ext uri="{FF2B5EF4-FFF2-40B4-BE49-F238E27FC236}">
                <a16:creationId xmlns:a16="http://schemas.microsoft.com/office/drawing/2014/main" id="{4C74A041-3234-402C-9AB5-42CA11AA56D7}"/>
              </a:ext>
            </a:extLst>
          </p:cNvPr>
          <p:cNvSpPr txBox="1"/>
          <p:nvPr/>
        </p:nvSpPr>
        <p:spPr>
          <a:xfrm>
            <a:off x="3100506" y="4386301"/>
            <a:ext cx="48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latin typeface="Reem Kufi Regular" pitchFamily="2"/>
                <a:cs typeface="Alef" panose="00000500000000000000" pitchFamily="2" charset="-79"/>
              </a:rPr>
              <a:t>T3</a:t>
            </a:r>
          </a:p>
        </p:txBody>
      </p:sp>
      <p:sp>
        <p:nvSpPr>
          <p:cNvPr id="56" name="ZoneTexte 36">
            <a:extLst>
              <a:ext uri="{FF2B5EF4-FFF2-40B4-BE49-F238E27FC236}">
                <a16:creationId xmlns:a16="http://schemas.microsoft.com/office/drawing/2014/main" id="{EB3A92B8-97A1-42ED-A149-7DC4C1896743}"/>
              </a:ext>
            </a:extLst>
          </p:cNvPr>
          <p:cNvSpPr txBox="1"/>
          <p:nvPr/>
        </p:nvSpPr>
        <p:spPr>
          <a:xfrm>
            <a:off x="4883989" y="4079960"/>
            <a:ext cx="996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dirty="0">
                <a:solidFill>
                  <a:srgbClr val="FF0000"/>
                </a:solidFill>
                <a:latin typeface="Reem Kufi Regular" pitchFamily="2"/>
                <a:cs typeface="Alef" panose="00000500000000000000" pitchFamily="2" charset="-79"/>
              </a:rPr>
              <a:t>Requête</a:t>
            </a:r>
          </a:p>
        </p:txBody>
      </p:sp>
    </p:spTree>
    <p:extLst>
      <p:ext uri="{BB962C8B-B14F-4D97-AF65-F5344CB8AC3E}">
        <p14:creationId xmlns:p14="http://schemas.microsoft.com/office/powerpoint/2010/main" val="1554696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CD6CAE0-9F90-4724-9251-FBF7AFE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B72B0293-DB56-476C-BC5B-9AB3E98EE7FE}"/>
              </a:ext>
            </a:extLst>
          </p:cNvPr>
          <p:cNvSpPr txBox="1"/>
          <p:nvPr/>
        </p:nvSpPr>
        <p:spPr>
          <a:xfrm>
            <a:off x="3010458" y="1529636"/>
            <a:ext cx="324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limites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EA438EB-A922-4B89-8585-7ACAC94C3BDA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EB69A7-D2A5-464D-B180-9A64838005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56" y="2478611"/>
            <a:ext cx="799976" cy="799976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7F2BB279-A8E8-4546-815F-DA0F7B477327}"/>
              </a:ext>
            </a:extLst>
          </p:cNvPr>
          <p:cNvSpPr txBox="1"/>
          <p:nvPr/>
        </p:nvSpPr>
        <p:spPr>
          <a:xfrm>
            <a:off x="3010458" y="2500511"/>
            <a:ext cx="50176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  <a:sym typeface="Wingdings" panose="05000000000000000000" pitchFamily="2" charset="2"/>
              </a:rPr>
              <a:t> Passage à la phonétique</a:t>
            </a:r>
            <a:endParaRPr lang="fr-FR" sz="20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recherches de synonymes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pic>
        <p:nvPicPr>
          <p:cNvPr id="8" name="Image 7" descr="Une image contenant objet&#10;&#10;Description générée automatiquement">
            <a:extLst>
              <a:ext uri="{FF2B5EF4-FFF2-40B4-BE49-F238E27FC236}">
                <a16:creationId xmlns:a16="http://schemas.microsoft.com/office/drawing/2014/main" id="{02AEEA4C-8919-4347-8B0B-9E65C70D8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511" y="3999469"/>
            <a:ext cx="701821" cy="701821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99BEC2E-2001-4309-BD27-C7A1F340CB96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229BCC-178C-426A-BB50-B7623917041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638403-8907-4F38-87F6-E32F0B6FAA04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681972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E637C7C3-19E8-4288-AC6B-02BB75C6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F919A8-CB5F-4DD4-B3CA-564BD7D888B4}"/>
              </a:ext>
            </a:extLst>
          </p:cNvPr>
          <p:cNvSpPr txBox="1"/>
          <p:nvPr/>
        </p:nvSpPr>
        <p:spPr>
          <a:xfrm>
            <a:off x="2804324" y="2374601"/>
            <a:ext cx="6000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texte</a:t>
            </a:r>
          </a:p>
        </p:txBody>
      </p:sp>
      <p:pic>
        <p:nvPicPr>
          <p:cNvPr id="16" name="Image 15" descr="Une image contenant objet&#10;&#10;Description générée automatiquement">
            <a:extLst>
              <a:ext uri="{FF2B5EF4-FFF2-40B4-BE49-F238E27FC236}">
                <a16:creationId xmlns:a16="http://schemas.microsoft.com/office/drawing/2014/main" id="{E156ECD1-336B-4AC9-A58A-8E6944836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0" y="2544171"/>
            <a:ext cx="658465" cy="65846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A52220A-DE42-4AFF-9B93-C1014A4352DD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3C6C70-E381-4F3F-9B33-F95B77F1AB8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BF165-700C-4DDA-A210-98B7F6BF78B9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4CD936-B33C-43E5-80DC-6A3AD89B3674}"/>
              </a:ext>
            </a:extLst>
          </p:cNvPr>
          <p:cNvSpPr/>
          <p:nvPr/>
        </p:nvSpPr>
        <p:spPr>
          <a:xfrm>
            <a:off x="2966214" y="3371144"/>
            <a:ext cx="6259570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classer mes textes par catégorie</a:t>
            </a:r>
          </a:p>
        </p:txBody>
      </p:sp>
    </p:spTree>
    <p:extLst>
      <p:ext uri="{BB962C8B-B14F-4D97-AF65-F5344CB8AC3E}">
        <p14:creationId xmlns:p14="http://schemas.microsoft.com/office/powerpoint/2010/main" val="2394916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2F881295-E599-4B38-AE36-43253752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43978-6546-44C8-A3BE-2EEC42D6401C}"/>
              </a:ext>
            </a:extLst>
          </p:cNvPr>
          <p:cNvSpPr/>
          <p:nvPr/>
        </p:nvSpPr>
        <p:spPr>
          <a:xfrm>
            <a:off x="2966214" y="3371144"/>
            <a:ext cx="6259570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veux classer mes textes par catégorie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9F919A8-CB5F-4DD4-B3CA-564BD7D888B4}"/>
              </a:ext>
            </a:extLst>
          </p:cNvPr>
          <p:cNvSpPr txBox="1"/>
          <p:nvPr/>
        </p:nvSpPr>
        <p:spPr>
          <a:xfrm>
            <a:off x="2804324" y="2374601"/>
            <a:ext cx="6000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texte</a:t>
            </a:r>
          </a:p>
        </p:txBody>
      </p:sp>
      <p:pic>
        <p:nvPicPr>
          <p:cNvPr id="16" name="Image 15" descr="Une image contenant objet&#10;&#10;Description générée automatiquement">
            <a:extLst>
              <a:ext uri="{FF2B5EF4-FFF2-40B4-BE49-F238E27FC236}">
                <a16:creationId xmlns:a16="http://schemas.microsoft.com/office/drawing/2014/main" id="{E156ECD1-336B-4AC9-A58A-8E6944836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30" y="2544171"/>
            <a:ext cx="658465" cy="6584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01F164-01C6-42EE-B42B-82B94D123881}"/>
              </a:ext>
            </a:extLst>
          </p:cNvPr>
          <p:cNvSpPr/>
          <p:nvPr/>
        </p:nvSpPr>
        <p:spPr>
          <a:xfrm>
            <a:off x="6924612" y="4544102"/>
            <a:ext cx="5078166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3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Passage à la classification supervisée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2AAAF7-A800-46EA-8C01-70D31AE1AE50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FFC1A-8ECA-423E-A980-F9D3D6330ED7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FA4FE9-C901-427A-9ED5-7B8C58D14711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28868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1FE8D0AB-6642-4E2E-BCD2-01FBD9A9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4267201" y="888653"/>
            <a:ext cx="7828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avec du machine </a:t>
            </a:r>
            <a:r>
              <a:rPr lang="fr-FR" sz="2800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learning</a:t>
            </a:r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86FAF8-8241-4607-BF8A-789EC040782C}"/>
              </a:ext>
            </a:extLst>
          </p:cNvPr>
          <p:cNvSpPr/>
          <p:nvPr/>
        </p:nvSpPr>
        <p:spPr>
          <a:xfrm>
            <a:off x="2802645" y="2025846"/>
            <a:ext cx="8346617" cy="2121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va pouvoir: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fr-F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Obtenir des informations à partir du vocabulaire et de son utilisation dans le texte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59D36F8A-B589-430B-8DEA-D334734DCA0D}"/>
              </a:ext>
            </a:extLst>
          </p:cNvPr>
          <p:cNvSpPr/>
          <p:nvPr/>
        </p:nvSpPr>
        <p:spPr>
          <a:xfrm>
            <a:off x="2908181" y="4082266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966F4C-8605-4E13-83B0-97C5AF986486}"/>
              </a:ext>
            </a:extLst>
          </p:cNvPr>
          <p:cNvSpPr/>
          <p:nvPr/>
        </p:nvSpPr>
        <p:spPr>
          <a:xfrm>
            <a:off x="4542935" y="4147004"/>
            <a:ext cx="5888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Reem Kufi Regular"/>
              </a:rPr>
              <a:t>Méthode KNN en utilisant le </a:t>
            </a:r>
            <a:r>
              <a:rPr lang="fr-FR" sz="2800" b="1" dirty="0" err="1">
                <a:solidFill>
                  <a:schemeClr val="bg1"/>
                </a:solidFill>
                <a:latin typeface="Reem Kufi Regular"/>
              </a:rPr>
              <a:t>similarity</a:t>
            </a:r>
            <a:endParaRPr lang="fr-FR" sz="2800" dirty="0"/>
          </a:p>
        </p:txBody>
      </p:sp>
      <p:pic>
        <p:nvPicPr>
          <p:cNvPr id="29" name="Picture 8" descr="Image associÃ©e">
            <a:extLst>
              <a:ext uri="{FF2B5EF4-FFF2-40B4-BE49-F238E27FC236}">
                <a16:creationId xmlns:a16="http://schemas.microsoft.com/office/drawing/2014/main" id="{F8143630-0ED1-4512-B240-E59C176D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3FAEB37C-0ADE-4C2E-990D-B16A8CC31C51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3A38DD-49C6-4B77-9692-97AFCB6C8F6A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46D7F7-A087-442D-B34E-4F45E90F0F1F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4222246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62C6327E-6800-402A-8BC2-EFC1AFD7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Démarche employée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C9AA021-91D5-4AFB-A770-2A168C3BC10D}"/>
              </a:ext>
            </a:extLst>
          </p:cNvPr>
          <p:cNvSpPr txBox="1"/>
          <p:nvPr/>
        </p:nvSpPr>
        <p:spPr>
          <a:xfrm>
            <a:off x="8035635" y="888653"/>
            <a:ext cx="4060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Exemple d’application </a:t>
            </a:r>
            <a:br>
              <a:rPr lang="fr-FR" sz="28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EA313C-C11D-4884-BA03-27F72A9A1543}"/>
              </a:ext>
            </a:extLst>
          </p:cNvPr>
          <p:cNvSpPr/>
          <p:nvPr/>
        </p:nvSpPr>
        <p:spPr>
          <a:xfrm>
            <a:off x="7454138" y="1811223"/>
            <a:ext cx="445970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Reem Kufi Regular"/>
              </a:rPr>
              <a:t>No free lunch et intractability: </a:t>
            </a:r>
          </a:p>
          <a:p>
            <a:r>
              <a:rPr lang="fr-FR" sz="1600" dirty="0">
                <a:solidFill>
                  <a:schemeClr val="bg1"/>
                </a:solidFill>
                <a:latin typeface="Reem Kufi Regular"/>
              </a:rPr>
              <a:t>Nécessité à adapter l’algorithme à chaque problématique spécifique.</a:t>
            </a: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Reem Kufi Regular"/>
              </a:rPr>
              <a:t>Compromis entre biais et variance: </a:t>
            </a:r>
          </a:p>
          <a:p>
            <a:r>
              <a:rPr lang="fr-FR" sz="1600" dirty="0">
                <a:solidFill>
                  <a:schemeClr val="bg1"/>
                </a:solidFill>
                <a:latin typeface="Reem Kufi Regular"/>
              </a:rPr>
              <a:t>Trouver l’optimum de l’erreur global</a:t>
            </a:r>
          </a:p>
          <a:p>
            <a:r>
              <a:rPr lang="fr-FR" sz="1600" dirty="0">
                <a:solidFill>
                  <a:schemeClr val="bg1"/>
                </a:solidFill>
                <a:latin typeface="Reem Kufi Regular"/>
              </a:rPr>
              <a:t>(biais + variance) en fonction de la complexité.</a:t>
            </a: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Reem Kufi Regular"/>
              </a:rPr>
              <a:t>La généralisation du modèle:</a:t>
            </a:r>
          </a:p>
          <a:p>
            <a:r>
              <a:rPr lang="fr-FR" sz="1600" dirty="0">
                <a:solidFill>
                  <a:schemeClr val="bg1"/>
                </a:solidFill>
                <a:latin typeface="Reem Kufi Regular"/>
              </a:rPr>
              <a:t>Eviter l’Overfitting et l’</a:t>
            </a:r>
            <a:r>
              <a:rPr lang="fr-FR" sz="1600" dirty="0" err="1">
                <a:solidFill>
                  <a:schemeClr val="bg1"/>
                </a:solidFill>
                <a:latin typeface="Reem Kufi Regular"/>
              </a:rPr>
              <a:t>Underfitting</a:t>
            </a:r>
            <a:r>
              <a:rPr lang="fr-FR" sz="1600" dirty="0">
                <a:solidFill>
                  <a:schemeClr val="bg1"/>
                </a:solidFill>
                <a:latin typeface="Reem Kufi Regular"/>
              </a:rPr>
              <a:t>.</a:t>
            </a: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pPr marL="285750" indent="-285750"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  <a:latin typeface="Reem Kufi Regular"/>
              </a:rPr>
              <a:t>Les problèmes de dimension:</a:t>
            </a:r>
          </a:p>
          <a:p>
            <a:r>
              <a:rPr lang="fr-FR" sz="1600" dirty="0">
                <a:solidFill>
                  <a:schemeClr val="bg1"/>
                </a:solidFill>
                <a:latin typeface="Reem Kufi Regular"/>
              </a:rPr>
              <a:t>Diminution  des performances d’un algorithme lorsqu’on augmente le nombre de dimension</a:t>
            </a:r>
          </a:p>
          <a:p>
            <a:pPr algn="just"/>
            <a:endParaRPr lang="fr-FR" sz="1600" dirty="0">
              <a:solidFill>
                <a:schemeClr val="bg1"/>
              </a:solidFill>
              <a:latin typeface="Reem Kufi Regular"/>
            </a:endParaRPr>
          </a:p>
          <a:p>
            <a:pPr marL="285750" indent="-285750" algn="just">
              <a:buFontTx/>
              <a:buChar char="-"/>
            </a:pPr>
            <a:endParaRPr lang="fr-FR" sz="1600" i="1" dirty="0">
              <a:solidFill>
                <a:schemeClr val="bg1"/>
              </a:solidFill>
              <a:latin typeface="Reem Kufi Regular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42EE5D1-CAC5-4D3C-9AB3-5589116C4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92" y="3097905"/>
            <a:ext cx="662189" cy="66218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03969DE-2806-4412-95C0-31E4B67CF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05" y="4196491"/>
            <a:ext cx="662188" cy="662188"/>
          </a:xfrm>
          <a:prstGeom prst="rect">
            <a:avLst/>
          </a:prstGeom>
        </p:spPr>
      </p:pic>
      <p:pic>
        <p:nvPicPr>
          <p:cNvPr id="26" name="Image 25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70790BCC-F840-4B3A-A112-52F4348F94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15" y="5017653"/>
            <a:ext cx="1021768" cy="102176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E1400C9-E6C6-4BCC-BAD3-B13A467A11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02" y="1671201"/>
            <a:ext cx="1021768" cy="102176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355B7C9B-C47C-4A8C-9421-65EA6E2DB3FB}"/>
              </a:ext>
            </a:extLst>
          </p:cNvPr>
          <p:cNvSpPr txBox="1"/>
          <p:nvPr/>
        </p:nvSpPr>
        <p:spPr>
          <a:xfrm>
            <a:off x="2455471" y="2455952"/>
            <a:ext cx="3465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Difficultés inhérentes au Machine Learning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5D942E-CD98-4385-8E5A-431A3EB8E25B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2D13E6-1AE8-4425-BCE5-775E226209F0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3E6293-E424-4CB4-A78E-44899B25C544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301288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44823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0CB0F348-D3CE-4A2A-89CF-7FCB7DEFF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94" y="1284742"/>
            <a:ext cx="1600499" cy="160049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2CE6D63-9CAB-45A9-9739-C2F21D05668F}"/>
              </a:ext>
            </a:extLst>
          </p:cNvPr>
          <p:cNvSpPr txBox="1"/>
          <p:nvPr/>
        </p:nvSpPr>
        <p:spPr>
          <a:xfrm>
            <a:off x="2770803" y="3000041"/>
            <a:ext cx="254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Algorithme principal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8D433E6-A701-43A8-B248-532775491157}"/>
              </a:ext>
            </a:extLst>
          </p:cNvPr>
          <p:cNvSpPr/>
          <p:nvPr/>
        </p:nvSpPr>
        <p:spPr>
          <a:xfrm>
            <a:off x="5196539" y="2018875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A746C7C-56A3-4FBE-8112-A1A0CDD80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3338" y="3000041"/>
            <a:ext cx="666597" cy="6707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E09B4E-723B-4F1C-AC0B-6FD355748C87}"/>
              </a:ext>
            </a:extLst>
          </p:cNvPr>
          <p:cNvSpPr txBox="1"/>
          <p:nvPr/>
        </p:nvSpPr>
        <p:spPr>
          <a:xfrm>
            <a:off x="8073339" y="314641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5769FA6C-DFBF-41E6-AEC0-2648F6FAE7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7250" y="2552417"/>
            <a:ext cx="722868" cy="834455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 descr="Une image contenant objet&#10;&#10;Description générée automatiquement">
            <a:extLst>
              <a:ext uri="{FF2B5EF4-FFF2-40B4-BE49-F238E27FC236}">
                <a16:creationId xmlns:a16="http://schemas.microsoft.com/office/drawing/2014/main" id="{BA89390B-5B8F-4FF0-BD2B-E365F51A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38" y="3959187"/>
            <a:ext cx="670792" cy="67079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604164" y="398364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1CA3980-0161-494C-B966-CE6FCF9DB6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05423" y="3004244"/>
            <a:ext cx="1622702" cy="830638"/>
          </a:xfrm>
          <a:prstGeom prst="bentConnector3">
            <a:avLst>
              <a:gd name="adj1" fmla="val 9963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que 30" descr="Coche">
            <a:extLst>
              <a:ext uri="{FF2B5EF4-FFF2-40B4-BE49-F238E27FC236}">
                <a16:creationId xmlns:a16="http://schemas.microsoft.com/office/drawing/2014/main" id="{DDA319D0-AD99-43F8-8926-B0728A1BF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58235" y="3058545"/>
            <a:ext cx="457200" cy="457200"/>
          </a:xfrm>
          <a:prstGeom prst="rect">
            <a:avLst/>
          </a:prstGeom>
        </p:spPr>
      </p:pic>
      <p:pic>
        <p:nvPicPr>
          <p:cNvPr id="32" name="Graphique 31" descr="Coche">
            <a:extLst>
              <a:ext uri="{FF2B5EF4-FFF2-40B4-BE49-F238E27FC236}">
                <a16:creationId xmlns:a16="http://schemas.microsoft.com/office/drawing/2014/main" id="{E3AB8B95-7FF2-4206-B2FF-7F61C7294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7908" y="208499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28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0CB0F348-D3CE-4A2A-89CF-7FCB7DEFF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94" y="1284742"/>
            <a:ext cx="1600499" cy="160049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2CE6D63-9CAB-45A9-9739-C2F21D05668F}"/>
              </a:ext>
            </a:extLst>
          </p:cNvPr>
          <p:cNvSpPr txBox="1"/>
          <p:nvPr/>
        </p:nvSpPr>
        <p:spPr>
          <a:xfrm>
            <a:off x="2770803" y="3000041"/>
            <a:ext cx="254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Algorithme principal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E8D433E6-A701-43A8-B248-532775491157}"/>
              </a:ext>
            </a:extLst>
          </p:cNvPr>
          <p:cNvSpPr/>
          <p:nvPr/>
        </p:nvSpPr>
        <p:spPr>
          <a:xfrm>
            <a:off x="5196539" y="2018875"/>
            <a:ext cx="1302327" cy="65843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A746C7C-56A3-4FBE-8112-A1A0CDD80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3338" y="3000041"/>
            <a:ext cx="666597" cy="67079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8E09B4E-723B-4F1C-AC0B-6FD355748C87}"/>
              </a:ext>
            </a:extLst>
          </p:cNvPr>
          <p:cNvSpPr txBox="1"/>
          <p:nvPr/>
        </p:nvSpPr>
        <p:spPr>
          <a:xfrm>
            <a:off x="8073339" y="314641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5769FA6C-DFBF-41E6-AEC0-2648F6FAE7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7250" y="2552417"/>
            <a:ext cx="722868" cy="834455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 descr="Une image contenant objet&#10;&#10;Description générée automatiquement">
            <a:extLst>
              <a:ext uri="{FF2B5EF4-FFF2-40B4-BE49-F238E27FC236}">
                <a16:creationId xmlns:a16="http://schemas.microsoft.com/office/drawing/2014/main" id="{BA89390B-5B8F-4FF0-BD2B-E365F51A6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38" y="3959187"/>
            <a:ext cx="670792" cy="67079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604164" y="398364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61CA3980-0161-494C-B966-CE6FCF9DB6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05423" y="3004244"/>
            <a:ext cx="1622702" cy="830638"/>
          </a:xfrm>
          <a:prstGeom prst="bentConnector3">
            <a:avLst>
              <a:gd name="adj1" fmla="val 9963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que 30" descr="Coche">
            <a:extLst>
              <a:ext uri="{FF2B5EF4-FFF2-40B4-BE49-F238E27FC236}">
                <a16:creationId xmlns:a16="http://schemas.microsoft.com/office/drawing/2014/main" id="{DDA319D0-AD99-43F8-8926-B0728A1BF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58235" y="3058545"/>
            <a:ext cx="457200" cy="457200"/>
          </a:xfrm>
          <a:prstGeom prst="rect">
            <a:avLst/>
          </a:prstGeom>
        </p:spPr>
      </p:pic>
      <p:pic>
        <p:nvPicPr>
          <p:cNvPr id="32" name="Graphique 31" descr="Coche">
            <a:extLst>
              <a:ext uri="{FF2B5EF4-FFF2-40B4-BE49-F238E27FC236}">
                <a16:creationId xmlns:a16="http://schemas.microsoft.com/office/drawing/2014/main" id="{E3AB8B95-7FF2-4206-B2FF-7F61C7294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7908" y="2084991"/>
            <a:ext cx="457200" cy="457200"/>
          </a:xfrm>
          <a:prstGeom prst="rect">
            <a:avLst/>
          </a:prstGeom>
        </p:spPr>
      </p:pic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7133230" y="2377719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348617" y="530299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17" y="3924778"/>
            <a:ext cx="1334506" cy="13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Définition</a:t>
            </a:r>
            <a:r>
              <a:rPr lang="fr-FR" sz="2800" dirty="0">
                <a:solidFill>
                  <a:schemeClr val="bg1"/>
                </a:solidFill>
                <a:latin typeface="+mj-lt"/>
              </a:rPr>
              <a:t> du projet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objet&#10;&#10;Description générée automatiquement">
            <a:extLst>
              <a:ext uri="{FF2B5EF4-FFF2-40B4-BE49-F238E27FC236}">
                <a16:creationId xmlns:a16="http://schemas.microsoft.com/office/drawing/2014/main" id="{BA89390B-5B8F-4FF0-BD2B-E365F51A6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25" y="1048207"/>
            <a:ext cx="670792" cy="67079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FC9590-FCA2-4B2A-8DF5-CB471D837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11" y="3259797"/>
            <a:ext cx="1189737" cy="118973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B570EEF-1617-4694-BEFE-18AD4D9E9712}"/>
              </a:ext>
            </a:extLst>
          </p:cNvPr>
          <p:cNvSpPr txBox="1"/>
          <p:nvPr/>
        </p:nvSpPr>
        <p:spPr>
          <a:xfrm>
            <a:off x="2850380" y="4477908"/>
            <a:ext cx="2319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Réseau de neurone 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859E2524-35B8-45F2-B520-46777DFB6F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98757" y="2715179"/>
            <a:ext cx="5500702" cy="1159173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7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objet&#10;&#10;Description générée automatiquement">
            <a:extLst>
              <a:ext uri="{FF2B5EF4-FFF2-40B4-BE49-F238E27FC236}">
                <a16:creationId xmlns:a16="http://schemas.microsoft.com/office/drawing/2014/main" id="{BA89390B-5B8F-4FF0-BD2B-E365F51A6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25" y="1048207"/>
            <a:ext cx="670792" cy="67079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A6E16E-A12D-4DAB-94B0-EC6668745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27" y="3141621"/>
            <a:ext cx="1192641" cy="11926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0FEF660-AE0E-4E6F-929C-7E32783DDBFE}"/>
              </a:ext>
            </a:extLst>
          </p:cNvPr>
          <p:cNvSpPr txBox="1"/>
          <p:nvPr/>
        </p:nvSpPr>
        <p:spPr>
          <a:xfrm>
            <a:off x="6096000" y="3529783"/>
            <a:ext cx="286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Optimisation du classifieur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AC45C2AD-532A-41F0-98DE-F3B4737A0430}"/>
              </a:ext>
            </a:extLst>
          </p:cNvPr>
          <p:cNvCxnSpPr>
            <a:cxnSpLocks/>
            <a:stCxn id="34" idx="2"/>
            <a:endCxn id="3" idx="1"/>
          </p:cNvCxnSpPr>
          <p:nvPr/>
        </p:nvCxnSpPr>
        <p:spPr>
          <a:xfrm rot="16200000" flipH="1">
            <a:off x="3999056" y="2971871"/>
            <a:ext cx="699596" cy="832546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2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objet&#10;&#10;Description générée automatiquement">
            <a:extLst>
              <a:ext uri="{FF2B5EF4-FFF2-40B4-BE49-F238E27FC236}">
                <a16:creationId xmlns:a16="http://schemas.microsoft.com/office/drawing/2014/main" id="{BA89390B-5B8F-4FF0-BD2B-E365F51A6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25" y="1048207"/>
            <a:ext cx="670792" cy="67079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879516-D3B1-4AD3-99A0-59CFD0C7559C}"/>
              </a:ext>
            </a:extLst>
          </p:cNvPr>
          <p:cNvSpPr txBox="1"/>
          <p:nvPr/>
        </p:nvSpPr>
        <p:spPr>
          <a:xfrm>
            <a:off x="8421951" y="1072668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859B3F94-3604-44AC-8F3A-440E2A841359}"/>
              </a:ext>
            </a:extLst>
          </p:cNvPr>
          <p:cNvCxnSpPr>
            <a:cxnSpLocks/>
            <a:stCxn id="25" idx="2"/>
            <a:endCxn id="34" idx="3"/>
          </p:cNvCxnSpPr>
          <p:nvPr/>
        </p:nvCxnSpPr>
        <p:spPr>
          <a:xfrm rot="5400000">
            <a:off x="6951017" y="-533261"/>
            <a:ext cx="996182" cy="5500702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828548A3-6C2B-4C04-99D4-FC6B092BCFD8}"/>
              </a:ext>
            </a:extLst>
          </p:cNvPr>
          <p:cNvSpPr txBox="1"/>
          <p:nvPr/>
        </p:nvSpPr>
        <p:spPr>
          <a:xfrm>
            <a:off x="3166404" y="2392015"/>
            <a:ext cx="1532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Classifieur KNN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FBE7253-1841-4ECC-B358-B0224E8C2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04" y="1013798"/>
            <a:ext cx="1334506" cy="13345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A6E16E-A12D-4DAB-94B0-EC6668745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27" y="3141621"/>
            <a:ext cx="1192641" cy="11926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0FEF660-AE0E-4E6F-929C-7E32783DDBFE}"/>
              </a:ext>
            </a:extLst>
          </p:cNvPr>
          <p:cNvSpPr txBox="1"/>
          <p:nvPr/>
        </p:nvSpPr>
        <p:spPr>
          <a:xfrm>
            <a:off x="6096000" y="3529783"/>
            <a:ext cx="286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Optimisation du classifieur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AC45C2AD-532A-41F0-98DE-F3B4737A0430}"/>
              </a:ext>
            </a:extLst>
          </p:cNvPr>
          <p:cNvCxnSpPr>
            <a:cxnSpLocks/>
            <a:stCxn id="34" idx="2"/>
            <a:endCxn id="3" idx="1"/>
          </p:cNvCxnSpPr>
          <p:nvPr/>
        </p:nvCxnSpPr>
        <p:spPr>
          <a:xfrm rot="16200000" flipH="1">
            <a:off x="3999056" y="2971871"/>
            <a:ext cx="699596" cy="832546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7C4CD1A9-ECAD-4C66-A737-E32DA9432D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47" y="5077848"/>
            <a:ext cx="851334" cy="85133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AE1A8B0-588C-432F-B7D5-1D7468DF7144}"/>
              </a:ext>
            </a:extLst>
          </p:cNvPr>
          <p:cNvSpPr txBox="1"/>
          <p:nvPr/>
        </p:nvSpPr>
        <p:spPr>
          <a:xfrm>
            <a:off x="4210914" y="5931157"/>
            <a:ext cx="23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2F8A727-4CFA-4148-B6C2-2626D7770420}"/>
              </a:ext>
            </a:extLst>
          </p:cNvPr>
          <p:cNvSpPr txBox="1"/>
          <p:nvPr/>
        </p:nvSpPr>
        <p:spPr>
          <a:xfrm>
            <a:off x="1677798" y="5845348"/>
            <a:ext cx="2646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Suggestion et recommandation de produit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C969CB5-BB4B-4A9C-8D2D-F73CE6D1D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81" y="5155306"/>
            <a:ext cx="635009" cy="63500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E5D5B46-C0BA-4138-AC95-3FDAEF286042}"/>
              </a:ext>
            </a:extLst>
          </p:cNvPr>
          <p:cNvSpPr txBox="1"/>
          <p:nvPr/>
        </p:nvSpPr>
        <p:spPr>
          <a:xfrm>
            <a:off x="6902852" y="6027493"/>
            <a:ext cx="23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Création d’une interface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E40BF8-77D8-4F91-98AD-82C606CCC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06" y="5155306"/>
            <a:ext cx="842228" cy="842228"/>
          </a:xfrm>
          <a:prstGeom prst="rect">
            <a:avLst/>
          </a:prstGeom>
        </p:spPr>
      </p:pic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059CED8C-32B4-4EF7-80C8-2CD30E342B19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3774832" y="3474250"/>
            <a:ext cx="726605" cy="2446629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D0AA5BA2-03FE-4BE5-8299-F409AD1E03B2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036875" y="4658835"/>
            <a:ext cx="649147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81DC7CE3-91AD-4AB1-9A1C-CFCAAE44EDE8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6328298" y="3367411"/>
            <a:ext cx="726605" cy="2660305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01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RÃ©sultat de recherche d'images pour &quot;deep learning&quot;">
            <a:extLst>
              <a:ext uri="{FF2B5EF4-FFF2-40B4-BE49-F238E27FC236}">
                <a16:creationId xmlns:a16="http://schemas.microsoft.com/office/drawing/2014/main" id="{AD54857F-7F77-484B-8A6E-2ABD9DDA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400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Bilan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79423-229F-4717-8C55-BF890E407EF8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58FAB-8B15-46AD-BC00-CD90E096DDC0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Personnel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6C11702-96E1-40E4-9BB5-BC7A3D8D95BB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1631E67-AA68-401A-AB7E-9928D5EAC325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A2CFAB-8501-425D-9E5D-75AFFA1F8B58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(196,5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Tâches pour le noyau principal décrite (Gantt fini à 80%)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2A66347-012A-4B11-8B28-73322BC0B0CB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78BD1AF-38BC-4E8C-8968-91874FF9F32E}"/>
              </a:ext>
            </a:extLst>
          </p:cNvPr>
          <p:cNvSpPr txBox="1"/>
          <p:nvPr/>
        </p:nvSpPr>
        <p:spPr>
          <a:xfrm>
            <a:off x="7542135" y="1999571"/>
            <a:ext cx="39950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Projet complexe, nécessitant de redéfinir le cahier des charges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Nos compétences en informatique faible par rapport à la difficulté des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Se réserver des créneaux de travails compte tenu de notre emploi du temps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Durée des taches difficiles </a:t>
            </a:r>
            <a:r>
              <a:rPr lang="fr-FR" b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à estimer</a:t>
            </a: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858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Reem Kufi Regular"/>
              </a:rPr>
              <a:t>Définition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0969A1-AC27-444F-B4FB-B0E78B9D41E3}"/>
              </a:ext>
            </a:extLst>
          </p:cNvPr>
          <p:cNvSpPr txBox="1"/>
          <p:nvPr/>
        </p:nvSpPr>
        <p:spPr>
          <a:xfrm>
            <a:off x="221672" y="1300870"/>
            <a:ext cx="3352246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DA308-C370-46D8-AC39-C1542A5FADEF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B89810-17E8-445B-B7A6-811690D271EB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EFF8CFE-82BB-4040-AC6B-887F764E0D4C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95D9B4-87DA-4893-ADAB-D04B3351C8D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494F72-02D5-4289-BA17-9F5CC86D79C9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3606A11-A790-45D2-9D99-8BA6FB0F8188}"/>
              </a:ext>
            </a:extLst>
          </p:cNvPr>
          <p:cNvSpPr txBox="1"/>
          <p:nvPr/>
        </p:nvSpPr>
        <p:spPr>
          <a:xfrm>
            <a:off x="6972381" y="1467125"/>
            <a:ext cx="5004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Réaliser un algorithme de Text-mining et associer différentes applications de classification </a:t>
            </a:r>
          </a:p>
        </p:txBody>
      </p:sp>
      <p:pic>
        <p:nvPicPr>
          <p:cNvPr id="2050" name="Picture 2" descr="RÃ©sultat de recherche d'images pour &quot;text mining&quot;">
            <a:extLst>
              <a:ext uri="{FF2B5EF4-FFF2-40B4-BE49-F238E27FC236}">
                <a16:creationId xmlns:a16="http://schemas.microsoft.com/office/drawing/2014/main" id="{FAB862F3-FD0C-4F9F-A737-17CA30B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14" y="2796369"/>
            <a:ext cx="3637767" cy="363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50C13EB-42CF-47F0-8C8D-491D6CDF6DBD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5B9E1E-20E9-4B8B-B66D-0A26F91A7465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E0ECC2-CA5B-449E-9036-12606D7AFC56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161115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-3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Définition du projet</a:t>
            </a: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2DD7B7E9-92B0-49A9-9409-EC5090E82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93" y="4192606"/>
            <a:ext cx="1600499" cy="160049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1EAFB14-67C0-4B5C-BBFB-361D1388705C}"/>
              </a:ext>
            </a:extLst>
          </p:cNvPr>
          <p:cNvCxnSpPr>
            <a:cxnSpLocks/>
          </p:cNvCxnSpPr>
          <p:nvPr/>
        </p:nvCxnSpPr>
        <p:spPr>
          <a:xfrm flipV="1">
            <a:off x="5557090" y="4365586"/>
            <a:ext cx="1754768" cy="8297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058DEA0-23DC-4D0A-B03F-489B17739C28}"/>
              </a:ext>
            </a:extLst>
          </p:cNvPr>
          <p:cNvCxnSpPr>
            <a:cxnSpLocks/>
          </p:cNvCxnSpPr>
          <p:nvPr/>
        </p:nvCxnSpPr>
        <p:spPr>
          <a:xfrm flipH="1">
            <a:off x="5557095" y="3496642"/>
            <a:ext cx="1329887" cy="95192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3447D838-9568-4837-9CD0-3A4BC003E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5632" y="4030190"/>
            <a:ext cx="666597" cy="67079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1A5D63E-2878-4195-9D20-156671DD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92" y="5194633"/>
            <a:ext cx="851334" cy="851334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98D94FB-3873-41B0-9E7A-BB8CF1D64F3A}"/>
              </a:ext>
            </a:extLst>
          </p:cNvPr>
          <p:cNvCxnSpPr>
            <a:cxnSpLocks/>
          </p:cNvCxnSpPr>
          <p:nvPr/>
        </p:nvCxnSpPr>
        <p:spPr>
          <a:xfrm>
            <a:off x="5575679" y="4449372"/>
            <a:ext cx="1595628" cy="87010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Image 3081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479F2F-9E16-42DA-856B-0FC25B81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24" y="2824043"/>
            <a:ext cx="815480" cy="815480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2FDB0D07-71C3-4372-BDEB-3A48E9EC53E8}"/>
              </a:ext>
            </a:extLst>
          </p:cNvPr>
          <p:cNvSpPr txBox="1"/>
          <p:nvPr/>
        </p:nvSpPr>
        <p:spPr>
          <a:xfrm>
            <a:off x="3350802" y="5907905"/>
            <a:ext cx="254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Algorithme principal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A0CC35-274E-4019-AD51-115E78C205BC}"/>
              </a:ext>
            </a:extLst>
          </p:cNvPr>
          <p:cNvSpPr txBox="1"/>
          <p:nvPr/>
        </p:nvSpPr>
        <p:spPr>
          <a:xfrm>
            <a:off x="8231218" y="5325537"/>
            <a:ext cx="231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  <a:b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r>
              <a:rPr lang="fr-FR" sz="2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Détection de fraude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20848D0-518F-43C7-9370-9135BB4A6DCF}"/>
              </a:ext>
            </a:extLst>
          </p:cNvPr>
          <p:cNvSpPr txBox="1"/>
          <p:nvPr/>
        </p:nvSpPr>
        <p:spPr>
          <a:xfrm>
            <a:off x="7468343" y="410988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1209BC4-34CF-46F1-BA21-4A4A431EE190}"/>
              </a:ext>
            </a:extLst>
          </p:cNvPr>
          <p:cNvSpPr txBox="1"/>
          <p:nvPr/>
        </p:nvSpPr>
        <p:spPr>
          <a:xfrm>
            <a:off x="7691259" y="2801465"/>
            <a:ext cx="355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Classification de documents</a:t>
            </a:r>
          </a:p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281337F-75D6-4D51-98B1-9FE0BE89E3D1}"/>
              </a:ext>
            </a:extLst>
          </p:cNvPr>
          <p:cNvCxnSpPr>
            <a:cxnSpLocks/>
          </p:cNvCxnSpPr>
          <p:nvPr/>
        </p:nvCxnSpPr>
        <p:spPr>
          <a:xfrm flipH="1">
            <a:off x="5589465" y="2885813"/>
            <a:ext cx="506535" cy="159984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551881F-61B9-4AF4-8C94-0B51488BC346}"/>
              </a:ext>
            </a:extLst>
          </p:cNvPr>
          <p:cNvSpPr txBox="1"/>
          <p:nvPr/>
        </p:nvSpPr>
        <p:spPr>
          <a:xfrm>
            <a:off x="5023894" y="1238276"/>
            <a:ext cx="2783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Suggestion et recommandation de produit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97ADE2-8436-4A8A-BDC7-E0A6901926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47" y="2211542"/>
            <a:ext cx="635009" cy="63500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09E14BAC-3DF6-43AC-9633-E72ED04A51A1}"/>
              </a:ext>
            </a:extLst>
          </p:cNvPr>
          <p:cNvSpPr txBox="1"/>
          <p:nvPr/>
        </p:nvSpPr>
        <p:spPr>
          <a:xfrm>
            <a:off x="221672" y="1300870"/>
            <a:ext cx="2172663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Définition du projet</a:t>
            </a:r>
            <a:br>
              <a:rPr lang="fr-FR" sz="1000" u="sng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61BB8-7A8F-41F9-BD24-CEEE4D2F95D4}"/>
              </a:ext>
            </a:extLst>
          </p:cNvPr>
          <p:cNvSpPr/>
          <p:nvPr/>
        </p:nvSpPr>
        <p:spPr>
          <a:xfrm>
            <a:off x="215033" y="2693441"/>
            <a:ext cx="269314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Nettoyage des données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Etapes </a:t>
            </a:r>
            <a:r>
              <a:rPr lang="fr-FR" sz="1000" dirty="0" err="1">
                <a:solidFill>
                  <a:schemeClr val="bg1"/>
                </a:solidFill>
              </a:rPr>
              <a:t>Scoring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Applications</a:t>
            </a:r>
          </a:p>
          <a:p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D9FC50-17BD-4604-85A7-4D3AD35A613C}"/>
              </a:ext>
            </a:extLst>
          </p:cNvPr>
          <p:cNvSpPr/>
          <p:nvPr/>
        </p:nvSpPr>
        <p:spPr>
          <a:xfrm>
            <a:off x="221672" y="4199092"/>
            <a:ext cx="25491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barr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barret" id="{7528048E-D366-43D4-838B-A6858368F193}" vid="{D8D700AC-D5CA-4070-A6D5-9A2648DBD1E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613</TotalTime>
  <Words>1921</Words>
  <Application>Microsoft Office PowerPoint</Application>
  <PresentationFormat>Grand écran</PresentationFormat>
  <Paragraphs>1251</Paragraphs>
  <Slides>43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inherit</vt:lpstr>
      <vt:lpstr>Merck</vt:lpstr>
      <vt:lpstr>Reem Kufi Regular</vt:lpstr>
      <vt:lpstr>Thème barret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81</cp:revision>
  <dcterms:created xsi:type="dcterms:W3CDTF">2018-11-11T19:50:04Z</dcterms:created>
  <dcterms:modified xsi:type="dcterms:W3CDTF">2019-01-06T15:48:20Z</dcterms:modified>
</cp:coreProperties>
</file>